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bookmarkIdSeed="2">
  <p:sldMasterIdLst>
    <p:sldMasterId id="2147483683" r:id="rId1"/>
  </p:sldMasterIdLst>
  <p:notesMasterIdLst>
    <p:notesMasterId r:id="rId40"/>
  </p:notesMasterIdLst>
  <p:handoutMasterIdLst>
    <p:handoutMasterId r:id="rId41"/>
  </p:handoutMasterIdLst>
  <p:sldIdLst>
    <p:sldId id="283" r:id="rId2"/>
    <p:sldId id="812" r:id="rId3"/>
    <p:sldId id="813" r:id="rId4"/>
    <p:sldId id="814" r:id="rId5"/>
    <p:sldId id="816" r:id="rId6"/>
    <p:sldId id="820" r:id="rId7"/>
    <p:sldId id="821" r:id="rId8"/>
    <p:sldId id="792" r:id="rId9"/>
    <p:sldId id="793" r:id="rId10"/>
    <p:sldId id="794" r:id="rId11"/>
    <p:sldId id="795" r:id="rId12"/>
    <p:sldId id="796" r:id="rId13"/>
    <p:sldId id="798" r:id="rId14"/>
    <p:sldId id="797" r:id="rId15"/>
    <p:sldId id="799" r:id="rId16"/>
    <p:sldId id="802" r:id="rId17"/>
    <p:sldId id="803" r:id="rId18"/>
    <p:sldId id="801" r:id="rId19"/>
    <p:sldId id="804" r:id="rId20"/>
    <p:sldId id="806" r:id="rId21"/>
    <p:sldId id="807" r:id="rId22"/>
    <p:sldId id="808" r:id="rId23"/>
    <p:sldId id="769" r:id="rId24"/>
    <p:sldId id="809" r:id="rId25"/>
    <p:sldId id="810" r:id="rId26"/>
    <p:sldId id="811" r:id="rId27"/>
    <p:sldId id="822" r:id="rId28"/>
    <p:sldId id="823" r:id="rId29"/>
    <p:sldId id="824" r:id="rId30"/>
    <p:sldId id="825" r:id="rId31"/>
    <p:sldId id="826" r:id="rId32"/>
    <p:sldId id="827" r:id="rId33"/>
    <p:sldId id="828" r:id="rId34"/>
    <p:sldId id="829" r:id="rId35"/>
    <p:sldId id="830" r:id="rId36"/>
    <p:sldId id="831" r:id="rId37"/>
    <p:sldId id="832" r:id="rId38"/>
    <p:sldId id="833" r:id="rId39"/>
  </p:sldIdLst>
  <p:sldSz cx="8639175"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目录" id="{D2EF4BA5-10F4-44EA-BC8E-49EC6319DB8C}">
          <p14:sldIdLst>
            <p14:sldId id="283"/>
            <p14:sldId id="812"/>
          </p14:sldIdLst>
        </p14:section>
        <p14:section name="VTON" id="{CFD39EDF-16B3-4D68-B74F-3394B04F017F}">
          <p14:sldIdLst>
            <p14:sldId id="813"/>
            <p14:sldId id="814"/>
            <p14:sldId id="816"/>
            <p14:sldId id="820"/>
            <p14:sldId id="821"/>
          </p14:sldIdLst>
        </p14:section>
        <p14:section name="diffusion model 原理" id="{20511454-9F1B-42AB-B152-AEB55FFC4710}">
          <p14:sldIdLst>
            <p14:sldId id="792"/>
            <p14:sldId id="793"/>
            <p14:sldId id="794"/>
            <p14:sldId id="795"/>
            <p14:sldId id="796"/>
            <p14:sldId id="798"/>
            <p14:sldId id="797"/>
            <p14:sldId id="799"/>
            <p14:sldId id="802"/>
            <p14:sldId id="803"/>
            <p14:sldId id="801"/>
            <p14:sldId id="804"/>
            <p14:sldId id="806"/>
            <p14:sldId id="807"/>
            <p14:sldId id="808"/>
          </p14:sldIdLst>
        </p14:section>
        <p14:section name="DDPM" id="{7DDD0970-A208-44C9-B80F-42D79F7240F5}">
          <p14:sldIdLst>
            <p14:sldId id="769"/>
            <p14:sldId id="809"/>
            <p14:sldId id="810"/>
          </p14:sldIdLst>
        </p14:section>
        <p14:section name="论文分享" id="{D52F5E28-CBBE-4C68-A9F6-A6504C471D37}">
          <p14:sldIdLst>
            <p14:sldId id="811"/>
            <p14:sldId id="822"/>
            <p14:sldId id="823"/>
            <p14:sldId id="824"/>
            <p14:sldId id="825"/>
            <p14:sldId id="826"/>
            <p14:sldId id="827"/>
            <p14:sldId id="828"/>
            <p14:sldId id="829"/>
            <p14:sldId id="830"/>
            <p14:sldId id="831"/>
            <p14:sldId id="832"/>
            <p14:sldId id="833"/>
          </p14:sldIdLst>
        </p14:section>
      </p14:sectionLst>
    </p:ext>
    <p:ext uri="{EFAFB233-063F-42B5-8137-9DF3F51BA10A}">
      <p15:sldGuideLst xmlns:p15="http://schemas.microsoft.com/office/powerpoint/2012/main">
        <p15:guide id="1" orient="horz" pos="2160" userDrawn="1">
          <p15:clr>
            <a:srgbClr val="A4A3A4"/>
          </p15:clr>
        </p15:guide>
        <p15:guide id="2" pos="2828" userDrawn="1">
          <p15:clr>
            <a:srgbClr val="A4A3A4"/>
          </p15:clr>
        </p15:guide>
        <p15:guide id="3" orient="horz" pos="2727"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02391"/>
    <a:srgbClr val="FEE6D9"/>
    <a:srgbClr val="B397EA"/>
    <a:srgbClr val="7A81FF"/>
    <a:srgbClr val="112086"/>
    <a:srgbClr val="B61B35"/>
    <a:srgbClr val="B80001"/>
    <a:srgbClr val="004761"/>
    <a:srgbClr val="639F31"/>
    <a:srgbClr val="365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80473" autoAdjust="0"/>
  </p:normalViewPr>
  <p:slideViewPr>
    <p:cSldViewPr snapToObjects="1">
      <p:cViewPr varScale="1">
        <p:scale>
          <a:sx n="62" d="100"/>
          <a:sy n="62" d="100"/>
        </p:scale>
        <p:origin x="1224" y="36"/>
      </p:cViewPr>
      <p:guideLst>
        <p:guide orient="horz" pos="2160"/>
        <p:guide pos="2828"/>
        <p:guide orient="horz" pos="2727"/>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72" d="100"/>
        <a:sy n="72" d="100"/>
      </p:scale>
      <p:origin x="0" y="0"/>
    </p:cViewPr>
  </p:sorterViewPr>
  <p:notesViewPr>
    <p:cSldViewPr snapToObjects="1">
      <p:cViewPr varScale="1">
        <p:scale>
          <a:sx n="108" d="100"/>
          <a:sy n="108" d="100"/>
        </p:scale>
        <p:origin x="5104" y="208"/>
      </p:cViewPr>
      <p:guideLst>
        <p:guide orient="horz" pos="3223"/>
        <p:guide pos="2236"/>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D8916121-919D-4D08-A2D8-1D4251C05984}" type="datetimeFigureOut">
              <a:rPr lang="zh-CN" altLang="en-US" smtClean="0"/>
              <a:t>2024/8/30</a:t>
            </a:fld>
            <a:endParaRPr lang="zh-CN" altLang="en-US"/>
          </a:p>
        </p:txBody>
      </p:sp>
      <p:sp>
        <p:nvSpPr>
          <p:cNvPr id="4" name="页脚占位符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BE7FAF52-5972-4E12-AC6B-E6D885960055}"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2"/>
            <a:ext cx="3076575" cy="511175"/>
          </a:xfrm>
          <a:prstGeom prst="rect">
            <a:avLst/>
          </a:prstGeom>
          <a:noFill/>
          <a:ln w="9525">
            <a:noFill/>
            <a:miter lim="800000"/>
          </a:ln>
          <a:effectLst/>
        </p:spPr>
        <p:txBody>
          <a:bodyPr vert="horz" wrap="square" lIns="99033" tIns="49518" rIns="99033" bIns="49518" numCol="1" anchor="t" anchorCtr="0" compatLnSpc="1"/>
          <a:lstStyle>
            <a:lvl1pPr defTabSz="990600">
              <a:defRPr sz="1300"/>
            </a:lvl1pPr>
          </a:lstStyle>
          <a:p>
            <a:endParaRPr lang="de-DE"/>
          </a:p>
        </p:txBody>
      </p:sp>
      <p:sp>
        <p:nvSpPr>
          <p:cNvPr id="19459" name="Rectangle 3"/>
          <p:cNvSpPr>
            <a:spLocks noGrp="1" noChangeArrowheads="1"/>
          </p:cNvSpPr>
          <p:nvPr>
            <p:ph type="dt" idx="1"/>
          </p:nvPr>
        </p:nvSpPr>
        <p:spPr bwMode="auto">
          <a:xfrm>
            <a:off x="4021140" y="2"/>
            <a:ext cx="3076575" cy="511175"/>
          </a:xfrm>
          <a:prstGeom prst="rect">
            <a:avLst/>
          </a:prstGeom>
          <a:noFill/>
          <a:ln w="9525">
            <a:noFill/>
            <a:miter lim="800000"/>
          </a:ln>
          <a:effectLst/>
        </p:spPr>
        <p:txBody>
          <a:bodyPr vert="horz" wrap="square" lIns="99033" tIns="49518" rIns="99033" bIns="49518" numCol="1" anchor="t" anchorCtr="0" compatLnSpc="1"/>
          <a:lstStyle>
            <a:lvl1pPr algn="r" defTabSz="990600">
              <a:defRPr sz="1300"/>
            </a:lvl1pPr>
          </a:lstStyle>
          <a:p>
            <a:endParaRPr lang="de-DE"/>
          </a:p>
        </p:txBody>
      </p:sp>
      <p:sp>
        <p:nvSpPr>
          <p:cNvPr id="19460" name="Rectangle 4"/>
          <p:cNvSpPr>
            <a:spLocks noGrp="1" noRot="1" noChangeAspect="1" noChangeArrowheads="1" noTextEdit="1"/>
          </p:cNvSpPr>
          <p:nvPr>
            <p:ph type="sldImg" idx="2"/>
          </p:nvPr>
        </p:nvSpPr>
        <p:spPr bwMode="auto">
          <a:xfrm>
            <a:off x="1133475" y="769938"/>
            <a:ext cx="4832350" cy="3835400"/>
          </a:xfrm>
          <a:prstGeom prst="rect">
            <a:avLst/>
          </a:prstGeom>
          <a:noFill/>
          <a:ln w="9525">
            <a:solidFill>
              <a:srgbClr val="000000"/>
            </a:solidFill>
            <a:miter lim="800000"/>
          </a:ln>
          <a:effectLst/>
        </p:spPr>
      </p:sp>
      <p:sp>
        <p:nvSpPr>
          <p:cNvPr id="19461" name="Rectangle 5"/>
          <p:cNvSpPr>
            <a:spLocks noGrp="1" noChangeArrowheads="1"/>
          </p:cNvSpPr>
          <p:nvPr>
            <p:ph type="body" sz="quarter" idx="3"/>
          </p:nvPr>
        </p:nvSpPr>
        <p:spPr bwMode="auto">
          <a:xfrm>
            <a:off x="709613" y="4860927"/>
            <a:ext cx="5680075" cy="4605338"/>
          </a:xfrm>
          <a:prstGeom prst="rect">
            <a:avLst/>
          </a:prstGeom>
          <a:noFill/>
          <a:ln w="9525">
            <a:noFill/>
            <a:miter lim="800000"/>
          </a:ln>
          <a:effectLst/>
        </p:spPr>
        <p:txBody>
          <a:bodyPr vert="horz" wrap="square" lIns="99033" tIns="49518" rIns="99033" bIns="49518" numCol="1" anchor="t" anchorCtr="0" compatLnSpc="1"/>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462" name="Rectangle 6"/>
          <p:cNvSpPr>
            <a:spLocks noGrp="1" noChangeArrowheads="1"/>
          </p:cNvSpPr>
          <p:nvPr>
            <p:ph type="ftr" sz="quarter" idx="4"/>
          </p:nvPr>
        </p:nvSpPr>
        <p:spPr bwMode="auto">
          <a:xfrm>
            <a:off x="0" y="9721852"/>
            <a:ext cx="3076575" cy="511175"/>
          </a:xfrm>
          <a:prstGeom prst="rect">
            <a:avLst/>
          </a:prstGeom>
          <a:noFill/>
          <a:ln w="9525">
            <a:noFill/>
            <a:miter lim="800000"/>
          </a:ln>
          <a:effectLst/>
        </p:spPr>
        <p:txBody>
          <a:bodyPr vert="horz" wrap="square" lIns="99033" tIns="49518" rIns="99033" bIns="49518" numCol="1" anchor="b" anchorCtr="0" compatLnSpc="1"/>
          <a:lstStyle>
            <a:lvl1pPr defTabSz="990600">
              <a:defRPr sz="1300"/>
            </a:lvl1pPr>
          </a:lstStyle>
          <a:p>
            <a:endParaRPr lang="de-DE"/>
          </a:p>
        </p:txBody>
      </p:sp>
      <p:sp>
        <p:nvSpPr>
          <p:cNvPr id="19463" name="Rectangle 7"/>
          <p:cNvSpPr>
            <a:spLocks noGrp="1" noChangeArrowheads="1"/>
          </p:cNvSpPr>
          <p:nvPr>
            <p:ph type="sldNum" sz="quarter" idx="5"/>
          </p:nvPr>
        </p:nvSpPr>
        <p:spPr bwMode="auto">
          <a:xfrm>
            <a:off x="4021140" y="9721852"/>
            <a:ext cx="3076575" cy="511175"/>
          </a:xfrm>
          <a:prstGeom prst="rect">
            <a:avLst/>
          </a:prstGeom>
          <a:noFill/>
          <a:ln w="9525">
            <a:noFill/>
            <a:miter lim="800000"/>
          </a:ln>
          <a:effectLst/>
        </p:spPr>
        <p:txBody>
          <a:bodyPr vert="horz" wrap="square" lIns="99033" tIns="49518" rIns="99033" bIns="49518" numCol="1" anchor="b" anchorCtr="0" compatLnSpc="1"/>
          <a:lstStyle>
            <a:lvl1pPr algn="r" defTabSz="990600">
              <a:defRPr sz="1300"/>
            </a:lvl1pPr>
          </a:lstStyle>
          <a:p>
            <a:fld id="{E4AA6088-1FF0-4E53-845C-EFEDD1C948F8}" type="slidenum">
              <a:rPr lang="de-DE"/>
              <a:t>‹#›</a:t>
            </a:fld>
            <a:endParaRPr lang="de-DE"/>
          </a:p>
        </p:txBody>
      </p:sp>
    </p:spTree>
  </p:cSld>
  <p:clrMap bg1="lt1" tx1="dk1" bg2="lt2" tx2="dk2" accent1="accent1" accent2="accent2" accent3="accent3" accent4="accent4" accent5="accent5" accent6="accent6" hlink="hlink" folHlink="folHlink"/>
  <p:hf ftr="0" dt="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4AA6088-1FF0-4E53-845C-EFEDD1C948F8}" type="slidenum">
              <a:rPr lang="de-DE" smtClean="0"/>
              <a:t>0</a:t>
            </a:fld>
            <a:endParaRPr lang="de-DE"/>
          </a:p>
        </p:txBody>
      </p:sp>
      <p:sp>
        <p:nvSpPr>
          <p:cNvPr id="6" name="页眉占位符 5"/>
          <p:cNvSpPr>
            <a:spLocks noGrp="1"/>
          </p:cNvSpPr>
          <p:nvPr>
            <p:ph type="hdr" sz="quarter" idx="11"/>
          </p:nvPr>
        </p:nvSpPr>
        <p:spPr/>
        <p:txBody>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前向过程</a:t>
            </a:r>
            <a:endParaRPr lang="en-US" altLang="zh-CN" dirty="0"/>
          </a:p>
          <a:p>
            <a:endParaRPr lang="en-US" altLang="zh-CN" dirty="0"/>
          </a:p>
          <a:p>
            <a:r>
              <a:rPr lang="zh-CN" altLang="en-US" dirty="0"/>
              <a:t>就是一步一步加噪就成了高斯分布</a:t>
            </a:r>
            <a:endParaRPr lang="en-US" altLang="zh-CN" dirty="0"/>
          </a:p>
          <a:p>
            <a:endParaRPr lang="en-US" altLang="zh-CN" dirty="0"/>
          </a:p>
          <a:p>
            <a:r>
              <a:rPr lang="zh-CN" altLang="en-US" dirty="0"/>
              <a:t>主要有两个问题如何加噪声</a:t>
            </a:r>
            <a:endParaRPr lang="en-US" altLang="zh-CN" dirty="0"/>
          </a:p>
          <a:p>
            <a:r>
              <a:rPr lang="zh-CN" altLang="en-US" dirty="0"/>
              <a:t>加了多少次噪声</a:t>
            </a:r>
            <a:endParaRPr lang="en-US" altLang="zh-CN" dirty="0"/>
          </a:p>
          <a:p>
            <a:r>
              <a:rPr lang="zh-CN" altLang="en-US" dirty="0"/>
              <a:t>在实际应用中，</a:t>
            </a:r>
            <a:r>
              <a:rPr lang="en-US" altLang="zh-CN" dirty="0"/>
              <a:t>T=1000 </a:t>
            </a:r>
            <a:r>
              <a:rPr lang="zh-CN" altLang="en-US" dirty="0"/>
              <a:t>被证明是一个常用且有效的选择，能够提供较好的生成质量和计算效率的平衡。</a:t>
            </a:r>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10</a:t>
            </a:fld>
            <a:endParaRPr lang="de-DE"/>
          </a:p>
        </p:txBody>
      </p:sp>
    </p:spTree>
    <p:extLst>
      <p:ext uri="{BB962C8B-B14F-4D97-AF65-F5344CB8AC3E}">
        <p14:creationId xmlns:p14="http://schemas.microsoft.com/office/powerpoint/2010/main" val="288990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en-US" altLang="zh-CN" dirty="0"/>
              <a:t>1.</a:t>
            </a:r>
            <a:r>
              <a:rPr lang="zh-CN" altLang="en-US" dirty="0"/>
              <a:t>证明</a:t>
            </a:r>
            <a:r>
              <a:rPr lang="en-US" altLang="zh-CN" dirty="0" err="1"/>
              <a:t>x_t</a:t>
            </a:r>
            <a:r>
              <a:rPr lang="zh-CN" altLang="en-US" dirty="0"/>
              <a:t>是高斯分布，首先引入一个概念重参数化采样</a:t>
            </a:r>
            <a:endParaRPr lang="en-US" altLang="zh-CN" dirty="0"/>
          </a:p>
          <a:p>
            <a:r>
              <a:rPr lang="zh-CN" altLang="en-US" dirty="0"/>
              <a:t>具体而言就是</a:t>
            </a:r>
            <a:endParaRPr lang="en-US" altLang="zh-CN" dirty="0"/>
          </a:p>
          <a:p>
            <a:endParaRPr lang="en-US" altLang="zh-CN" dirty="0"/>
          </a:p>
          <a:p>
            <a:r>
              <a:rPr lang="zh-CN" altLang="en-US" dirty="0"/>
              <a:t>我们知道</a:t>
            </a:r>
            <a:r>
              <a:rPr lang="en-US" altLang="zh-CN" dirty="0" err="1"/>
              <a:t>x_t</a:t>
            </a:r>
            <a:r>
              <a:rPr lang="zh-CN" altLang="en-US" dirty="0"/>
              <a:t>公式是</a:t>
            </a:r>
            <a:endParaRPr lang="en-US" altLang="zh-CN" dirty="0"/>
          </a:p>
          <a:p>
            <a:r>
              <a:rPr lang="zh-CN" altLang="en-US" dirty="0"/>
              <a:t>对应</a:t>
            </a:r>
            <a:r>
              <a:rPr lang="en-US" altLang="zh-CN" dirty="0"/>
              <a:t>y</a:t>
            </a:r>
          </a:p>
          <a:p>
            <a:r>
              <a:rPr lang="zh-CN" altLang="en-US" dirty="0"/>
              <a:t>我们就可以得到</a:t>
            </a:r>
            <a:r>
              <a:rPr lang="en-US" altLang="zh-CN" dirty="0" err="1"/>
              <a:t>x_t</a:t>
            </a:r>
            <a:r>
              <a:rPr lang="zh-CN" altLang="en-US" dirty="0"/>
              <a:t>是满足高斯分布的，其均值和方差分别是</a:t>
            </a:r>
            <a:endParaRPr lang="en-US" altLang="zh-CN" dirty="0"/>
          </a:p>
          <a:p>
            <a:endParaRPr lang="en-US" altLang="zh-CN" dirty="0"/>
          </a:p>
          <a:p>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11</a:t>
            </a:fld>
            <a:endParaRPr lang="de-DE"/>
          </a:p>
        </p:txBody>
      </p:sp>
    </p:spTree>
    <p:extLst>
      <p:ext uri="{BB962C8B-B14F-4D97-AF65-F5344CB8AC3E}">
        <p14:creationId xmlns:p14="http://schemas.microsoft.com/office/powerpoint/2010/main" val="169219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那么就定义扩散模型的前向扩散过程是</a:t>
            </a:r>
            <a:endParaRPr lang="en-US" altLang="zh-CN" dirty="0"/>
          </a:p>
          <a:p>
            <a:r>
              <a:rPr lang="zh-CN" altLang="en-US" dirty="0"/>
              <a:t>根据上述，可以得到</a:t>
            </a:r>
            <a:r>
              <a:rPr lang="en-US" altLang="zh-CN" dirty="0" err="1"/>
              <a:t>x_t</a:t>
            </a:r>
            <a:r>
              <a:rPr lang="zh-CN" altLang="en-US" dirty="0"/>
              <a:t>的分布</a:t>
            </a:r>
            <a:endParaRPr lang="en-US" altLang="zh-CN" dirty="0"/>
          </a:p>
          <a:p>
            <a:r>
              <a:rPr lang="zh-CN" altLang="en-US" dirty="0"/>
              <a:t>这里</a:t>
            </a:r>
            <a:r>
              <a:rPr lang="en-US" altLang="zh-CN" dirty="0"/>
              <a:t>bate</a:t>
            </a:r>
            <a:r>
              <a:rPr lang="zh-CN" altLang="en-US" dirty="0"/>
              <a:t>是随时间</a:t>
            </a:r>
            <a:r>
              <a:rPr lang="en-US" altLang="zh-CN" dirty="0"/>
              <a:t>t</a:t>
            </a:r>
            <a:r>
              <a:rPr lang="zh-CN" altLang="en-US" dirty="0"/>
              <a:t>线性增长的，</a:t>
            </a:r>
            <a:r>
              <a:rPr lang="en-US" altLang="zh-CN" dirty="0"/>
              <a:t>bate</a:t>
            </a:r>
            <a:r>
              <a:rPr lang="en-US" altLang="zh-CN" dirty="0">
                <a:sym typeface="Wingdings" panose="05000000000000000000" pitchFamily="2" charset="2"/>
              </a:rPr>
              <a:t>1</a:t>
            </a:r>
            <a:r>
              <a:rPr lang="zh-CN" altLang="en-US" dirty="0">
                <a:sym typeface="Wingdings" panose="05000000000000000000" pitchFamily="2" charset="2"/>
              </a:rPr>
              <a:t>时候，</a:t>
            </a:r>
            <a:r>
              <a:rPr lang="en-US" altLang="zh-CN" dirty="0" err="1">
                <a:sym typeface="Wingdings" panose="05000000000000000000" pitchFamily="2" charset="2"/>
              </a:rPr>
              <a:t>x_t</a:t>
            </a:r>
            <a:r>
              <a:rPr lang="zh-CN" altLang="en-US" dirty="0">
                <a:sym typeface="Wingdings" panose="05000000000000000000" pitchFamily="2" charset="2"/>
              </a:rPr>
              <a:t>趋近于标准高斯分布</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12</a:t>
            </a:fld>
            <a:endParaRPr lang="de-DE"/>
          </a:p>
        </p:txBody>
      </p:sp>
    </p:spTree>
    <p:extLst>
      <p:ext uri="{BB962C8B-B14F-4D97-AF65-F5344CB8AC3E}">
        <p14:creationId xmlns:p14="http://schemas.microsoft.com/office/powerpoint/2010/main" val="101880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我们将每一步加噪的过程进行推到，可以得到</a:t>
            </a:r>
            <a:r>
              <a:rPr lang="en-US" altLang="zh-CN" dirty="0" err="1"/>
              <a:t>x_t</a:t>
            </a:r>
            <a:r>
              <a:rPr lang="zh-CN" altLang="en-US" dirty="0"/>
              <a:t>是可以根据</a:t>
            </a:r>
            <a:r>
              <a:rPr lang="en-US" altLang="zh-CN" dirty="0"/>
              <a:t>x_0</a:t>
            </a:r>
            <a:r>
              <a:rPr lang="zh-CN" altLang="en-US" dirty="0"/>
              <a:t>，和</a:t>
            </a:r>
            <a:r>
              <a:rPr lang="en-US" altLang="zh-CN" dirty="0"/>
              <a:t>t</a:t>
            </a:r>
            <a:r>
              <a:rPr lang="zh-CN" altLang="en-US" dirty="0"/>
              <a:t>直接得到的</a:t>
            </a:r>
            <a:endParaRPr lang="en-US" altLang="zh-CN" dirty="0"/>
          </a:p>
          <a:p>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13</a:t>
            </a:fld>
            <a:endParaRPr lang="de-DE"/>
          </a:p>
        </p:txBody>
      </p:sp>
    </p:spTree>
    <p:extLst>
      <p:ext uri="{BB962C8B-B14F-4D97-AF65-F5344CB8AC3E}">
        <p14:creationId xmlns:p14="http://schemas.microsoft.com/office/powerpoint/2010/main" val="559476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所以给定图片和时间</a:t>
            </a:r>
            <a:r>
              <a:rPr lang="en-US" altLang="zh-CN" dirty="0"/>
              <a:t>t</a:t>
            </a:r>
            <a:r>
              <a:rPr lang="zh-CN" altLang="en-US" dirty="0"/>
              <a:t>，前向扩散是一个确定的过程，</a:t>
            </a:r>
            <a:endParaRPr lang="en-US" altLang="zh-CN" dirty="0"/>
          </a:p>
          <a:p>
            <a:r>
              <a:rPr lang="zh-CN" altLang="en-US" dirty="0"/>
              <a:t>在训练的时候是有前向和后向过程，而在推理过程时候只有后向过程</a:t>
            </a:r>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14</a:t>
            </a:fld>
            <a:endParaRPr lang="de-DE"/>
          </a:p>
        </p:txBody>
      </p:sp>
    </p:spTree>
    <p:extLst>
      <p:ext uri="{BB962C8B-B14F-4D97-AF65-F5344CB8AC3E}">
        <p14:creationId xmlns:p14="http://schemas.microsoft.com/office/powerpoint/2010/main" val="611415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事实上，在已知</a:t>
            </a:r>
            <a:r>
              <a:rPr lang="en-US" altLang="zh-CN" dirty="0"/>
              <a:t>x_0</a:t>
            </a:r>
            <a:r>
              <a:rPr lang="zh-CN" altLang="en-US" dirty="0"/>
              <a:t>情况下，反向生成过程也是可以推到的</a:t>
            </a:r>
            <a:endParaRPr lang="en-US" altLang="zh-CN" dirty="0"/>
          </a:p>
          <a:p>
            <a:r>
              <a:rPr lang="zh-CN" altLang="en-US" dirty="0"/>
              <a:t>首先就是在已知</a:t>
            </a:r>
            <a:r>
              <a:rPr lang="en-US" altLang="zh-CN" dirty="0" err="1"/>
              <a:t>x_t</a:t>
            </a:r>
            <a:r>
              <a:rPr lang="zh-CN" altLang="en-US" dirty="0"/>
              <a:t>的情况下给出</a:t>
            </a:r>
            <a:r>
              <a:rPr lang="en-US" altLang="zh-CN" dirty="0"/>
              <a:t>x_t-1</a:t>
            </a:r>
            <a:r>
              <a:rPr lang="zh-CN" altLang="en-US" dirty="0"/>
              <a:t>的分布</a:t>
            </a:r>
            <a:endParaRPr lang="en-US" altLang="zh-CN" dirty="0"/>
          </a:p>
          <a:p>
            <a:r>
              <a:rPr lang="en-US" altLang="zh-CN" dirty="0"/>
              <a:t>q(</a:t>
            </a:r>
            <a:r>
              <a:rPr lang="en-US" altLang="zh-CN" dirty="0" err="1"/>
              <a:t>xt</a:t>
            </a:r>
            <a:r>
              <a:rPr lang="en-US" altLang="zh-CN" dirty="0"/>
              <a:t>​) </a:t>
            </a:r>
            <a:r>
              <a:rPr lang="zh-CN" altLang="en-US" dirty="0"/>
              <a:t>表示在时间步 </a:t>
            </a:r>
            <a:r>
              <a:rPr lang="en-US" altLang="zh-CN" dirty="0"/>
              <a:t>t </a:t>
            </a:r>
            <a:r>
              <a:rPr lang="zh-CN" altLang="en-US" dirty="0"/>
              <a:t>时刻的</a:t>
            </a:r>
            <a:r>
              <a:rPr lang="zh-CN" altLang="en-US" b="0" dirty="0"/>
              <a:t>边缘分布</a:t>
            </a:r>
            <a:endParaRPr lang="en-US" altLang="zh-CN" b="0" dirty="0"/>
          </a:p>
          <a:p>
            <a:r>
              <a:rPr lang="zh-CN" altLang="en-US" b="0" dirty="0"/>
              <a:t>注意前提是已知</a:t>
            </a:r>
            <a:r>
              <a:rPr lang="en-US" altLang="zh-CN" b="0" dirty="0"/>
              <a:t>x_0</a:t>
            </a:r>
          </a:p>
          <a:p>
            <a:r>
              <a:rPr lang="en-US" altLang="zh-CN" b="0" dirty="0"/>
              <a:t>X_0</a:t>
            </a:r>
            <a:r>
              <a:rPr lang="zh-CN" altLang="en-US" b="0" dirty="0"/>
              <a:t>就可以得到</a:t>
            </a:r>
            <a:r>
              <a:rPr lang="en-US" altLang="zh-CN" b="0" dirty="0" err="1"/>
              <a:t>x_t</a:t>
            </a:r>
            <a:r>
              <a:rPr lang="zh-CN" altLang="en-US" b="0" dirty="0"/>
              <a:t>，那么我就可以求给出</a:t>
            </a:r>
            <a:r>
              <a:rPr lang="en-US" altLang="zh-CN" b="0" dirty="0"/>
              <a:t>x_0,x_t</a:t>
            </a:r>
            <a:r>
              <a:rPr lang="zh-CN" altLang="en-US" b="0" dirty="0"/>
              <a:t>推到</a:t>
            </a:r>
            <a:r>
              <a:rPr lang="en-US" altLang="zh-CN" b="0" dirty="0"/>
              <a:t>x_t-1</a:t>
            </a:r>
            <a:endParaRPr lang="zh-CN" altLang="en-US" b="0"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15</a:t>
            </a:fld>
            <a:endParaRPr lang="de-DE"/>
          </a:p>
        </p:txBody>
      </p:sp>
    </p:spTree>
    <p:extLst>
      <p:ext uri="{BB962C8B-B14F-4D97-AF65-F5344CB8AC3E}">
        <p14:creationId xmlns:p14="http://schemas.microsoft.com/office/powerpoint/2010/main" val="18043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这个推导过程就是求均值和方差</a:t>
            </a:r>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16</a:t>
            </a:fld>
            <a:endParaRPr lang="de-DE"/>
          </a:p>
        </p:txBody>
      </p:sp>
    </p:spTree>
    <p:extLst>
      <p:ext uri="{BB962C8B-B14F-4D97-AF65-F5344CB8AC3E}">
        <p14:creationId xmlns:p14="http://schemas.microsoft.com/office/powerpoint/2010/main" val="2029318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定义</a:t>
            </a:r>
            <a:r>
              <a:rPr lang="en-US" altLang="zh-CN" dirty="0"/>
              <a:t>DDPM</a:t>
            </a:r>
            <a:r>
              <a:rPr lang="zh-CN" altLang="en-US" dirty="0"/>
              <a:t>的反向生成过程，给</a:t>
            </a:r>
            <a:r>
              <a:rPr lang="en-US" altLang="zh-CN" dirty="0" err="1"/>
              <a:t>x_t</a:t>
            </a:r>
            <a:r>
              <a:rPr lang="zh-CN" altLang="en-US" dirty="0"/>
              <a:t>模型预测</a:t>
            </a:r>
            <a:r>
              <a:rPr lang="en-US" altLang="zh-CN" dirty="0"/>
              <a:t>x_0</a:t>
            </a:r>
          </a:p>
          <a:p>
            <a:r>
              <a:rPr lang="en-US" altLang="zh-CN" dirty="0"/>
              <a:t>X_T</a:t>
            </a:r>
            <a:r>
              <a:rPr lang="zh-CN" altLang="en-US" dirty="0"/>
              <a:t>就是一个标准高斯分布</a:t>
            </a:r>
            <a:endParaRPr lang="en-US" altLang="zh-CN" dirty="0"/>
          </a:p>
          <a:p>
            <a:r>
              <a:rPr lang="en-US" altLang="zh-CN" dirty="0" err="1"/>
              <a:t>P_thea</a:t>
            </a:r>
            <a:r>
              <a:rPr lang="zh-CN" altLang="en-US" dirty="0"/>
              <a:t>是预测模型</a:t>
            </a:r>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17</a:t>
            </a:fld>
            <a:endParaRPr lang="de-DE"/>
          </a:p>
        </p:txBody>
      </p:sp>
    </p:spTree>
    <p:extLst>
      <p:ext uri="{BB962C8B-B14F-4D97-AF65-F5344CB8AC3E}">
        <p14:creationId xmlns:p14="http://schemas.microsoft.com/office/powerpoint/2010/main" val="1252197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t>回顾我们通过推理得到的整个扩散</a:t>
                </a:r>
                <a:endParaRPr lang="en-US" altLang="zh-CN" dirty="0"/>
              </a:p>
              <a:p>
                <a:r>
                  <a:rPr lang="zh-CN" altLang="en-US" dirty="0"/>
                  <a:t>目前跟</a:t>
                </a:r>
                <a:r>
                  <a:rPr lang="en-US" altLang="zh-CN" dirty="0"/>
                  <a:t>diffusion</a:t>
                </a:r>
                <a:r>
                  <a:rPr lang="zh-CN" altLang="en-US" dirty="0"/>
                  <a:t>模型还没关系，所以是</a:t>
                </a:r>
                <a:r>
                  <a:rPr lang="en-US" altLang="zh-CN" dirty="0"/>
                  <a:t>q</a:t>
                </a:r>
                <a:r>
                  <a:rPr lang="zh-CN" altLang="en-US" dirty="0"/>
                  <a:t>，先把前向和反向顺一下，蓝色是前向，橙色是反向</a:t>
                </a:r>
                <a:endParaRPr lang="en-US" altLang="zh-CN" dirty="0"/>
              </a:p>
              <a:p>
                <a14:m>
                  <m:oMath xmlns:m="http://schemas.openxmlformats.org/officeDocument/2006/math">
                    <m:sSub>
                      <m:sSubPr>
                        <m:ctrlPr>
                          <a:rPr lang="en-US" altLang="zh-CN" i="1" smtClean="0">
                            <a:latin typeface="Cambria Math" panose="02040503050406030204" pitchFamily="18" charset="0"/>
                          </a:rPr>
                        </m:ctrlPr>
                      </m:sSubPr>
                      <m:e>
                        <m:r>
                          <a:rPr lang="zh-CN" altLang="en-US" i="1">
                            <a:latin typeface="Cambria Math" panose="02040503050406030204" pitchFamily="18" charset="0"/>
                          </a:rPr>
                          <m:t>𝜀</m:t>
                        </m:r>
                      </m:e>
                      <m:sub>
                        <m:r>
                          <m:rPr>
                            <m:sty m:val="p"/>
                          </m:rPr>
                          <a:rPr lang="en-US" altLang="zh-CN" i="1">
                            <a:latin typeface="Cambria Math" panose="02040503050406030204" pitchFamily="18" charset="0"/>
                          </a:rPr>
                          <m:t>t</m:t>
                        </m:r>
                      </m:sub>
                    </m:sSub>
                    <m:r>
                      <a:rPr lang="zh-CN" altLang="en-US" i="1" smtClean="0">
                        <a:latin typeface="Cambria Math" panose="02040503050406030204" pitchFamily="18" charset="0"/>
                      </a:rPr>
                      <m:t>是</m:t>
                    </m:r>
                  </m:oMath>
                </a14:m>
                <a:r>
                  <a:rPr lang="zh-CN" altLang="en-US" dirty="0"/>
                  <a:t>需要预测的，</a:t>
                </a:r>
                <a14:m>
                  <m:oMath xmlns:m="http://schemas.openxmlformats.org/officeDocument/2006/math">
                    <m:r>
                      <a:rPr lang="zh-CN" altLang="en-US" sz="1200" i="1" smtClean="0">
                        <a:latin typeface="Cambria Math" panose="02040503050406030204" pitchFamily="18" charset="0"/>
                      </a:rPr>
                      <m:t>𝜀</m:t>
                    </m:r>
                  </m:oMath>
                </a14:m>
                <a:r>
                  <a:rPr lang="zh-CN" altLang="en-US" dirty="0"/>
                  <a:t>是加入的标准高斯分布，如果不加这一项，生成的就是乱七八糟</a:t>
                </a:r>
                <a:endParaRPr lang="en-US" altLang="zh-CN" dirty="0"/>
              </a:p>
              <a:p>
                <a:r>
                  <a:rPr lang="zh-CN" altLang="en-US" dirty="0"/>
                  <a:t>那么我们如何去优化我们预测的目标</a:t>
                </a:r>
              </a:p>
            </p:txBody>
          </p:sp>
        </mc:Choice>
        <mc:Fallback xmlns="">
          <p:sp>
            <p:nvSpPr>
              <p:cNvPr id="3" name="备注占位符 2"/>
              <p:cNvSpPr>
                <a:spLocks noGrp="1"/>
              </p:cNvSpPr>
              <p:nvPr>
                <p:ph type="body" idx="1"/>
              </p:nvPr>
            </p:nvSpPr>
            <p:spPr/>
            <p:txBody>
              <a:bodyPr/>
              <a:lstStyle/>
              <a:p>
                <a:r>
                  <a:rPr lang="zh-CN" altLang="en-US" dirty="0"/>
                  <a:t>目前跟</a:t>
                </a:r>
                <a:r>
                  <a:rPr lang="en-US" altLang="zh-CN" dirty="0"/>
                  <a:t>diffusion</a:t>
                </a:r>
                <a:r>
                  <a:rPr lang="zh-CN" altLang="en-US" dirty="0"/>
                  <a:t>模型还没关系，所以是</a:t>
                </a:r>
                <a:r>
                  <a:rPr lang="en-US" altLang="zh-CN" dirty="0"/>
                  <a:t>q</a:t>
                </a:r>
                <a:r>
                  <a:rPr lang="zh-CN" altLang="en-US" dirty="0"/>
                  <a:t>，先把前向和反向顺一下，蓝色是前向，橙色是反向</a:t>
                </a:r>
                <a:endParaRPr lang="en-US" altLang="zh-CN" dirty="0"/>
              </a:p>
              <a:p>
                <a:r>
                  <a:rPr lang="zh-CN" altLang="en-US" i="0">
                    <a:latin typeface="Cambria Math" panose="02040503050406030204" pitchFamily="18" charset="0"/>
                  </a:rPr>
                  <a:t>𝜀</a:t>
                </a:r>
                <a:r>
                  <a:rPr lang="en-US" altLang="zh-CN" i="0">
                    <a:latin typeface="Cambria Math" panose="02040503050406030204" pitchFamily="18" charset="0"/>
                  </a:rPr>
                  <a:t>_t</a:t>
                </a:r>
                <a:r>
                  <a:rPr lang="zh-CN" altLang="en-US" i="0">
                    <a:latin typeface="Cambria Math" panose="02040503050406030204" pitchFamily="18" charset="0"/>
                  </a:rPr>
                  <a:t> 是</a:t>
                </a:r>
                <a:r>
                  <a:rPr lang="zh-CN" altLang="en-US" dirty="0"/>
                  <a:t>需要预测的，</a:t>
                </a:r>
                <a:r>
                  <a:rPr lang="zh-CN" altLang="en-US" sz="1200" i="0">
                    <a:latin typeface="Cambria Math" panose="02040503050406030204" pitchFamily="18" charset="0"/>
                  </a:rPr>
                  <a:t>𝜀</a:t>
                </a:r>
                <a:r>
                  <a:rPr lang="zh-CN" altLang="en-US" dirty="0"/>
                  <a:t>是加入的标准高斯分布，如果不加这一项，生成的就是乱七八糟</a:t>
                </a:r>
                <a:endParaRPr lang="en-US" altLang="zh-CN" dirty="0"/>
              </a:p>
              <a:p>
                <a:endParaRPr lang="zh-CN" altLang="en-US" dirty="0"/>
              </a:p>
            </p:txBody>
          </p:sp>
        </mc:Fallback>
      </mc:AlternateContent>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18</a:t>
            </a:fld>
            <a:endParaRPr lang="de-DE"/>
          </a:p>
        </p:txBody>
      </p:sp>
    </p:spTree>
    <p:extLst>
      <p:ext uri="{BB962C8B-B14F-4D97-AF65-F5344CB8AC3E}">
        <p14:creationId xmlns:p14="http://schemas.microsoft.com/office/powerpoint/2010/main" val="316520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我们直接看推导后得到</a:t>
            </a:r>
            <a:r>
              <a:rPr lang="en-US" altLang="zh-CN" dirty="0"/>
              <a:t>L_VLB,</a:t>
            </a:r>
            <a:r>
              <a:rPr lang="zh-CN" altLang="en-US" dirty="0"/>
              <a:t>主要可以看作三项</a:t>
            </a:r>
            <a:r>
              <a:rPr lang="en-US" altLang="zh-CN" dirty="0"/>
              <a:t>LT</a:t>
            </a:r>
            <a:r>
              <a:rPr lang="zh-CN" altLang="en-US" dirty="0"/>
              <a:t>，</a:t>
            </a:r>
            <a:r>
              <a:rPr lang="en-US" altLang="zh-CN" dirty="0"/>
              <a:t>Lt</a:t>
            </a:r>
            <a:r>
              <a:rPr lang="zh-CN" altLang="en-US" dirty="0"/>
              <a:t>，</a:t>
            </a:r>
            <a:r>
              <a:rPr lang="en-US" altLang="zh-CN" dirty="0"/>
              <a:t>L_0</a:t>
            </a:r>
          </a:p>
          <a:p>
            <a:r>
              <a:rPr lang="zh-CN" altLang="en-US" dirty="0"/>
              <a:t>对于</a:t>
            </a:r>
            <a:r>
              <a:rPr lang="en-US" altLang="zh-CN" dirty="0"/>
              <a:t>LT</a:t>
            </a:r>
            <a:r>
              <a:rPr lang="zh-CN" altLang="en-US" dirty="0"/>
              <a:t>：</a:t>
            </a:r>
            <a:endParaRPr lang="en-US" altLang="zh-CN" dirty="0"/>
          </a:p>
          <a:p>
            <a:r>
              <a:rPr lang="zh-CN" altLang="en-US" dirty="0"/>
              <a:t>超参数设置中</a:t>
            </a:r>
            <a:r>
              <a:rPr lang="en-US" altLang="zh-CN" dirty="0"/>
              <a:t>a_bar</a:t>
            </a:r>
            <a:r>
              <a:rPr lang="en-US" altLang="zh-CN" dirty="0">
                <a:sym typeface="Wingdings" panose="05000000000000000000" pitchFamily="2" charset="2"/>
              </a:rPr>
              <a:t>0</a:t>
            </a:r>
          </a:p>
          <a:p>
            <a:r>
              <a:rPr lang="zh-CN" altLang="en-US" dirty="0">
                <a:sym typeface="Wingdings" panose="05000000000000000000" pitchFamily="2" charset="2"/>
              </a:rPr>
              <a:t>所以</a:t>
            </a:r>
            <a:r>
              <a:rPr lang="en-US" altLang="zh-CN" dirty="0" err="1">
                <a:sym typeface="Wingdings" panose="05000000000000000000" pitchFamily="2" charset="2"/>
              </a:rPr>
              <a:t>x_t</a:t>
            </a:r>
            <a:r>
              <a:rPr lang="zh-CN" altLang="en-US" dirty="0">
                <a:sym typeface="Wingdings" panose="05000000000000000000" pitchFamily="2" charset="2"/>
              </a:rPr>
              <a:t>和</a:t>
            </a:r>
            <a:r>
              <a:rPr lang="en-US" altLang="zh-CN" dirty="0" err="1">
                <a:sym typeface="Wingdings" panose="05000000000000000000" pitchFamily="2" charset="2"/>
              </a:rPr>
              <a:t>x_T</a:t>
            </a:r>
            <a:r>
              <a:rPr lang="zh-CN" altLang="en-US" dirty="0">
                <a:sym typeface="Wingdings" panose="05000000000000000000" pitchFamily="2" charset="2"/>
              </a:rPr>
              <a:t>是标准高斯</a:t>
            </a:r>
            <a:endParaRPr lang="en-US" altLang="zh-CN" dirty="0">
              <a:sym typeface="Wingdings" panose="05000000000000000000" pitchFamily="2" charset="2"/>
            </a:endParaRPr>
          </a:p>
          <a:p>
            <a:r>
              <a:rPr lang="zh-CN" altLang="en-US" dirty="0">
                <a:sym typeface="Wingdings" panose="05000000000000000000" pitchFamily="2" charset="2"/>
              </a:rPr>
              <a:t>对于</a:t>
            </a:r>
            <a:r>
              <a:rPr lang="en-US" altLang="zh-CN" dirty="0">
                <a:sym typeface="Wingdings" panose="05000000000000000000" pitchFamily="2" charset="2"/>
              </a:rPr>
              <a:t>L_0</a:t>
            </a:r>
            <a:r>
              <a:rPr lang="zh-CN" altLang="en-US" dirty="0">
                <a:sym typeface="Wingdings" panose="05000000000000000000" pitchFamily="2" charset="2"/>
              </a:rPr>
              <a:t>：</a:t>
            </a:r>
            <a:endParaRPr lang="en-US" altLang="zh-CN" dirty="0">
              <a:sym typeface="Wingdings" panose="05000000000000000000" pitchFamily="2" charset="2"/>
            </a:endParaRPr>
          </a:p>
          <a:p>
            <a:r>
              <a:rPr lang="en-US" altLang="zh-CN" dirty="0"/>
              <a:t>a_bar</a:t>
            </a:r>
            <a:r>
              <a:rPr lang="en-US" altLang="zh-CN" dirty="0">
                <a:sym typeface="Wingdings" panose="05000000000000000000" pitchFamily="2" charset="2"/>
              </a:rPr>
              <a:t>_0=1</a:t>
            </a:r>
          </a:p>
          <a:p>
            <a:r>
              <a:rPr lang="en-US" altLang="zh-CN" dirty="0">
                <a:sym typeface="Wingdings" panose="05000000000000000000" pitchFamily="2" charset="2"/>
              </a:rPr>
              <a:t>L0</a:t>
            </a:r>
            <a:r>
              <a:rPr lang="zh-CN" altLang="en-US" dirty="0">
                <a:sym typeface="Wingdings" panose="05000000000000000000" pitchFamily="2" charset="2"/>
              </a:rPr>
              <a:t>最小，</a:t>
            </a:r>
            <a:r>
              <a:rPr lang="en-US" altLang="zh-CN" dirty="0">
                <a:sym typeface="Wingdings" panose="05000000000000000000" pitchFamily="2" charset="2"/>
              </a:rPr>
              <a:t>log</a:t>
            </a:r>
            <a:r>
              <a:rPr lang="zh-CN" altLang="en-US" dirty="0">
                <a:sym typeface="Wingdings" panose="05000000000000000000" pitchFamily="2" charset="2"/>
              </a:rPr>
              <a:t>函数就是最大，</a:t>
            </a:r>
            <a:r>
              <a:rPr lang="en-US" altLang="zh-CN" dirty="0">
                <a:sym typeface="Wingdings" panose="05000000000000000000" pitchFamily="2" charset="2"/>
              </a:rPr>
              <a:t>x1</a:t>
            </a:r>
            <a:r>
              <a:rPr lang="zh-CN" altLang="en-US" dirty="0">
                <a:sym typeface="Wingdings" panose="05000000000000000000" pitchFamily="2" charset="2"/>
              </a:rPr>
              <a:t>生成</a:t>
            </a:r>
            <a:r>
              <a:rPr lang="en-US" altLang="zh-CN" dirty="0">
                <a:sym typeface="Wingdings" panose="05000000000000000000" pitchFamily="2" charset="2"/>
              </a:rPr>
              <a:t>x0</a:t>
            </a:r>
            <a:r>
              <a:rPr lang="zh-CN" altLang="en-US" dirty="0">
                <a:sym typeface="Wingdings" panose="05000000000000000000" pitchFamily="2" charset="2"/>
              </a:rPr>
              <a:t>，这个也是可以通过超参数来控制</a:t>
            </a:r>
            <a:endParaRPr lang="en-US" altLang="zh-CN" dirty="0">
              <a:sym typeface="Wingdings" panose="05000000000000000000" pitchFamily="2" charset="2"/>
            </a:endParaRPr>
          </a:p>
          <a:p>
            <a:r>
              <a:rPr lang="zh-CN" altLang="en-US" dirty="0">
                <a:sym typeface="Wingdings" panose="05000000000000000000" pitchFamily="2" charset="2"/>
              </a:rPr>
              <a:t>最有用的就是</a:t>
            </a:r>
            <a:r>
              <a:rPr lang="en-US" altLang="zh-CN" dirty="0">
                <a:sym typeface="Wingdings" panose="05000000000000000000" pitchFamily="2" charset="2"/>
              </a:rPr>
              <a:t>Lt,</a:t>
            </a:r>
            <a:r>
              <a:rPr lang="zh-CN" altLang="en-US" dirty="0">
                <a:sym typeface="Wingdings" panose="05000000000000000000" pitchFamily="2" charset="2"/>
              </a:rPr>
              <a:t>那么详细看一下</a:t>
            </a:r>
            <a:r>
              <a:rPr lang="en-US" altLang="zh-CN" dirty="0">
                <a:sym typeface="Wingdings" panose="05000000000000000000" pitchFamily="2" charset="2"/>
              </a:rPr>
              <a:t>Lt</a:t>
            </a:r>
          </a:p>
          <a:p>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19</a:t>
            </a:fld>
            <a:endParaRPr lang="de-DE"/>
          </a:p>
        </p:txBody>
      </p:sp>
    </p:spTree>
    <p:extLst>
      <p:ext uri="{BB962C8B-B14F-4D97-AF65-F5344CB8AC3E}">
        <p14:creationId xmlns:p14="http://schemas.microsoft.com/office/powerpoint/2010/main" val="82411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kumimoji="1" lang="zh-CN" altLang="en-US" dirty="0"/>
              <a:t>扩散模型其实是包含</a:t>
            </a:r>
            <a:r>
              <a:rPr kumimoji="1" lang="en-US" altLang="zh-CN" dirty="0"/>
              <a:t>t</a:t>
            </a:r>
            <a:r>
              <a:rPr kumimoji="1" lang="zh-CN" altLang="en-US" dirty="0"/>
              <a:t>个隐变量的隐变量模型（</a:t>
            </a:r>
            <a:r>
              <a:rPr kumimoji="1" lang="en-US" altLang="zh-CN" dirty="0"/>
              <a:t>latent variable model</a:t>
            </a:r>
            <a:r>
              <a:rPr kumimoji="1" lang="zh-CN" altLang="en-US" dirty="0"/>
              <a:t>），它可以看成是一个特殊的</a:t>
            </a:r>
            <a:r>
              <a:rPr kumimoji="1" lang="en-US" altLang="zh-CN" dirty="0"/>
              <a:t>Hierarchical VAEs</a:t>
            </a:r>
          </a:p>
          <a:p>
            <a:r>
              <a:rPr kumimoji="1" lang="zh-CN" altLang="en-US" dirty="0"/>
              <a:t>相比</a:t>
            </a:r>
            <a:r>
              <a:rPr kumimoji="1" lang="en-US" altLang="zh-CN" dirty="0"/>
              <a:t>VAE</a:t>
            </a:r>
            <a:r>
              <a:rPr kumimoji="1" lang="zh-CN" altLang="en-US" dirty="0"/>
              <a:t>来说，扩散模型的隐变量是和原始数据同维度的，而且</a:t>
            </a:r>
            <a:r>
              <a:rPr kumimoji="1" lang="en-US" altLang="zh-CN" dirty="0"/>
              <a:t>encoder</a:t>
            </a:r>
            <a:r>
              <a:rPr kumimoji="1" lang="zh-CN" altLang="en-US" dirty="0"/>
              <a:t>（即扩散过程）是固定的。</a:t>
            </a:r>
            <a:endParaRPr kumimoji="1" lang="en-US" altLang="zh-CN" dirty="0"/>
          </a:p>
          <a:p>
            <a:endParaRPr kumimoji="1" lang="en-US" altLang="zh-CN" dirty="0"/>
          </a:p>
          <a:p>
            <a:r>
              <a:rPr kumimoji="1" lang="en-US" altLang="zh-CN" dirty="0"/>
              <a:t>GAN</a:t>
            </a:r>
            <a:r>
              <a:rPr lang="zh-CN" altLang="en-US" dirty="0"/>
              <a:t>生成器的任务是从随机噪声中生成与真实数据分布相似的假数据。判别器的任务是区分输入的数据是来自真实数据还是生成器生成的假数据。</a:t>
            </a:r>
            <a:endParaRPr lang="en-US" altLang="zh-CN" dirty="0"/>
          </a:p>
          <a:p>
            <a:r>
              <a:rPr lang="en-US" altLang="zh-CN" dirty="0"/>
              <a:t>VAE</a:t>
            </a:r>
          </a:p>
          <a:p>
            <a:pPr>
              <a:buFont typeface="Arial" panose="020B0604020202020204" pitchFamily="34" charset="0"/>
              <a:buChar char="•"/>
            </a:pPr>
            <a:r>
              <a:rPr lang="zh-CN" altLang="en-US" dirty="0"/>
              <a:t>编码器将输入数据映射到一个潜在空间（</a:t>
            </a:r>
            <a:r>
              <a:rPr lang="en-US" altLang="zh-CN" dirty="0"/>
              <a:t>Latent Space</a:t>
            </a:r>
            <a:r>
              <a:rPr lang="zh-CN" altLang="en-US" dirty="0"/>
              <a:t>）中，该空间是一个连续的概率分布（通常是高斯分布）。</a:t>
            </a:r>
          </a:p>
          <a:p>
            <a:pPr>
              <a:buFont typeface="Arial" panose="020B0604020202020204" pitchFamily="34" charset="0"/>
              <a:buChar char="•"/>
            </a:pPr>
            <a:r>
              <a:rPr lang="zh-CN" altLang="en-US" dirty="0"/>
              <a:t>编码器输出的是潜在变量的均值 </a:t>
            </a:r>
            <a:r>
              <a:rPr lang="en-US" altLang="zh-CN" dirty="0"/>
              <a:t>μ\</a:t>
            </a:r>
            <a:r>
              <a:rPr lang="en-US" altLang="zh-CN" dirty="0" err="1"/>
              <a:t>muμ</a:t>
            </a:r>
            <a:r>
              <a:rPr lang="en-US" altLang="zh-CN" dirty="0"/>
              <a:t> </a:t>
            </a:r>
            <a:r>
              <a:rPr lang="zh-CN" altLang="en-US" dirty="0"/>
              <a:t>和标准差 </a:t>
            </a:r>
            <a:r>
              <a:rPr lang="en-US" altLang="zh-CN" dirty="0"/>
              <a:t>σ\</a:t>
            </a:r>
            <a:r>
              <a:rPr lang="en-US" altLang="zh-CN" dirty="0" err="1"/>
              <a:t>sigmaσ</a:t>
            </a:r>
            <a:r>
              <a:rPr lang="zh-CN" altLang="en-US" dirty="0"/>
              <a:t>，即对潜在变量的分布进行参数化。</a:t>
            </a:r>
            <a:endParaRPr lang="en-US" altLang="zh-CN" dirty="0"/>
          </a:p>
          <a:p>
            <a:pPr>
              <a:buFont typeface="Arial" panose="020B0604020202020204" pitchFamily="34" charset="0"/>
              <a:buChar char="•"/>
            </a:pPr>
            <a:endParaRPr lang="en-US" altLang="zh-CN" dirty="0"/>
          </a:p>
          <a:p>
            <a:pPr>
              <a:buFont typeface="Arial" panose="020B0604020202020204" pitchFamily="34" charset="0"/>
              <a:buNone/>
            </a:pPr>
            <a:r>
              <a:rPr lang="en-US" altLang="zh-CN" dirty="0"/>
              <a:t>Flow-based </a:t>
            </a:r>
            <a:r>
              <a:rPr lang="zh-CN" altLang="en-US" dirty="0"/>
              <a:t>模型的基本思想是通过一系列可逆的变换，将初始的简单分布逐步变换成复杂的目标分布。每一步的变换都需要是可逆的，以保证可以从目标分布采样并返回到初始分布。</a:t>
            </a:r>
          </a:p>
          <a:p>
            <a:endParaRPr kumimoji="1"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1</a:t>
            </a:fld>
            <a:endParaRPr lang="de-DE"/>
          </a:p>
        </p:txBody>
      </p:sp>
    </p:spTree>
    <p:extLst>
      <p:ext uri="{BB962C8B-B14F-4D97-AF65-F5344CB8AC3E}">
        <p14:creationId xmlns:p14="http://schemas.microsoft.com/office/powerpoint/2010/main" val="1137732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希望模型预测的高斯和我们已知的高斯分布保持一致</a:t>
            </a:r>
            <a:endParaRPr lang="en-US" altLang="zh-CN" dirty="0"/>
          </a:p>
          <a:p>
            <a:r>
              <a:rPr lang="en-US" altLang="zh-CN" dirty="0"/>
              <a:t>q</a:t>
            </a:r>
            <a:r>
              <a:rPr lang="zh-CN" altLang="en-US" dirty="0"/>
              <a:t>是在我们已知</a:t>
            </a:r>
            <a:r>
              <a:rPr lang="en-US" altLang="zh-CN" dirty="0"/>
              <a:t>x_0</a:t>
            </a:r>
            <a:r>
              <a:rPr lang="zh-CN" altLang="en-US" dirty="0"/>
              <a:t>时候推到出来反向生成过程的噪声</a:t>
            </a:r>
            <a:endParaRPr lang="en-US" altLang="zh-CN" dirty="0"/>
          </a:p>
          <a:p>
            <a:r>
              <a:rPr lang="zh-CN" altLang="en-US" dirty="0"/>
              <a:t>对</a:t>
            </a:r>
            <a:r>
              <a:rPr lang="en-US" altLang="zh-CN" dirty="0"/>
              <a:t>KL</a:t>
            </a:r>
            <a:r>
              <a:rPr lang="zh-CN" altLang="en-US" dirty="0"/>
              <a:t>散度计算得到</a:t>
            </a:r>
            <a:endParaRPr lang="en-US" altLang="zh-CN"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20</a:t>
            </a:fld>
            <a:endParaRPr lang="de-DE"/>
          </a:p>
        </p:txBody>
      </p:sp>
    </p:spTree>
    <p:extLst>
      <p:ext uri="{BB962C8B-B14F-4D97-AF65-F5344CB8AC3E}">
        <p14:creationId xmlns:p14="http://schemas.microsoft.com/office/powerpoint/2010/main" val="170713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固定模型预测方差，只优化均值，当固定方差时候就只剩一项值</a:t>
            </a:r>
            <a:endParaRPr lang="en-US" altLang="zh-CN" dirty="0"/>
          </a:p>
          <a:p>
            <a:r>
              <a:rPr lang="zh-CN" altLang="en-US" dirty="0"/>
              <a:t>优化均值就是让反向</a:t>
            </a:r>
            <a:r>
              <a:rPr lang="en-US" altLang="zh-CN" dirty="0"/>
              <a:t>t</a:t>
            </a:r>
            <a:r>
              <a:rPr lang="zh-CN" altLang="en-US" dirty="0"/>
              <a:t>步预测的噪声接近于正向</a:t>
            </a:r>
            <a:r>
              <a:rPr lang="en-US" altLang="zh-CN" dirty="0"/>
              <a:t>t</a:t>
            </a:r>
            <a:r>
              <a:rPr lang="zh-CN" altLang="en-US" dirty="0"/>
              <a:t>步加的噪声，所以</a:t>
            </a:r>
            <a:r>
              <a:rPr lang="en-US" altLang="zh-CN" dirty="0"/>
              <a:t>DDPM</a:t>
            </a:r>
            <a:r>
              <a:rPr lang="zh-CN" altLang="en-US" dirty="0"/>
              <a:t>也叫</a:t>
            </a:r>
            <a:r>
              <a:rPr lang="en-US" altLang="zh-CN" dirty="0"/>
              <a:t>noise predictor</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21</a:t>
            </a:fld>
            <a:endParaRPr lang="de-DE"/>
          </a:p>
        </p:txBody>
      </p:sp>
    </p:spTree>
    <p:extLst>
      <p:ext uri="{BB962C8B-B14F-4D97-AF65-F5344CB8AC3E}">
        <p14:creationId xmlns:p14="http://schemas.microsoft.com/office/powerpoint/2010/main" val="3674256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kumimoji="1" lang="zh-CN" altLang="en-US" dirty="0"/>
                  <a:t>有一个</a:t>
                </a:r>
                <a:r>
                  <a:rPr kumimoji="1" lang="en-US" altLang="zh-CN" dirty="0"/>
                  <a:t>x0</a:t>
                </a:r>
                <a:r>
                  <a:rPr kumimoji="1" lang="zh-CN" altLang="en-US" dirty="0"/>
                  <a:t>和时间</a:t>
                </a:r>
                <a:r>
                  <a:rPr kumimoji="1" lang="en-US" altLang="zh-CN" dirty="0"/>
                  <a:t>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CN" altLang="en-US" dirty="0"/>
                  <a:t>采样</a:t>
                </a:r>
                <a14:m>
                  <m:oMath xmlns:m="http://schemas.openxmlformats.org/officeDocument/2006/math">
                    <m:r>
                      <a:rPr lang="zh-CN" altLang="en-US" sz="1200" i="1" smtClean="0">
                        <a:latin typeface="Cambria Math" panose="02040503050406030204" pitchFamily="18" charset="0"/>
                      </a:rPr>
                      <m:t>𝜀</m:t>
                    </m:r>
                  </m:oMath>
                </a14:m>
                <a:endParaRPr lang="zh-CN" altLang="en-US" dirty="0"/>
              </a:p>
              <a:p>
                <a:r>
                  <a:rPr kumimoji="1" lang="zh-CN" altLang="en-US" dirty="0"/>
                  <a:t>优化目标</a:t>
                </a:r>
              </a:p>
            </p:txBody>
          </p:sp>
        </mc:Choice>
        <mc:Fallback xmlns="">
          <p:sp>
            <p:nvSpPr>
              <p:cNvPr id="3" name="备注占位符 2"/>
              <p:cNvSpPr>
                <a:spLocks noGrp="1"/>
              </p:cNvSpPr>
              <p:nvPr>
                <p:ph type="body" idx="1"/>
              </p:nvPr>
            </p:nvSpPr>
            <p:spPr/>
            <p:txBody>
              <a:bodyPr/>
              <a:lstStyle/>
              <a:p>
                <a:r>
                  <a:rPr kumimoji="1" lang="zh-CN" altLang="en-US" dirty="0"/>
                  <a:t>有一个</a:t>
                </a:r>
                <a:r>
                  <a:rPr kumimoji="1" lang="en-US" altLang="zh-CN" dirty="0"/>
                  <a:t>x0</a:t>
                </a:r>
                <a:r>
                  <a:rPr kumimoji="1" lang="zh-CN" altLang="en-US" dirty="0"/>
                  <a:t>和时间</a:t>
                </a:r>
                <a:r>
                  <a:rPr kumimoji="1" lang="en-US" altLang="zh-CN" dirty="0"/>
                  <a:t>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CN" altLang="en-US" dirty="0"/>
                  <a:t>采样</a:t>
                </a:r>
                <a:r>
                  <a:rPr lang="zh-CN" altLang="en-US" sz="1200" i="0">
                    <a:latin typeface="Cambria Math" panose="02040503050406030204" pitchFamily="18" charset="0"/>
                  </a:rPr>
                  <a:t>𝜀</a:t>
                </a:r>
                <a:endParaRPr lang="zh-CN" altLang="en-US" dirty="0"/>
              </a:p>
              <a:p>
                <a:r>
                  <a:rPr kumimoji="1" lang="zh-CN" altLang="en-US" dirty="0"/>
                  <a:t>优化目标</a:t>
                </a:r>
              </a:p>
            </p:txBody>
          </p:sp>
        </mc:Fallback>
      </mc:AlternateContent>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22</a:t>
            </a:fld>
            <a:endParaRPr lang="de-DE"/>
          </a:p>
        </p:txBody>
      </p:sp>
    </p:spTree>
    <p:extLst>
      <p:ext uri="{BB962C8B-B14F-4D97-AF65-F5344CB8AC3E}">
        <p14:creationId xmlns:p14="http://schemas.microsoft.com/office/powerpoint/2010/main" val="1992219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kumimoji="1" lang="zh-CN" altLang="en-US" dirty="0"/>
                  <a:t>有一个</a:t>
                </a:r>
                <a:r>
                  <a:rPr kumimoji="1" lang="en-US" altLang="zh-CN" dirty="0"/>
                  <a:t>x0</a:t>
                </a:r>
                <a:r>
                  <a:rPr kumimoji="1" lang="zh-CN" altLang="en-US" dirty="0"/>
                  <a:t>和时间</a:t>
                </a:r>
                <a:r>
                  <a:rPr kumimoji="1" lang="en-US" altLang="zh-CN" dirty="0"/>
                  <a:t>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CN" altLang="en-US" dirty="0"/>
                  <a:t>采样</a:t>
                </a:r>
                <a14:m>
                  <m:oMath xmlns:m="http://schemas.openxmlformats.org/officeDocument/2006/math">
                    <m:r>
                      <a:rPr lang="zh-CN" altLang="en-US" sz="1200" i="1" smtClean="0">
                        <a:latin typeface="Cambria Math" panose="02040503050406030204" pitchFamily="18" charset="0"/>
                      </a:rPr>
                      <m:t>𝜀</m:t>
                    </m:r>
                  </m:oMath>
                </a14:m>
                <a:endParaRPr lang="zh-CN" altLang="en-US" dirty="0"/>
              </a:p>
              <a:p>
                <a:r>
                  <a:rPr kumimoji="1" lang="zh-CN" altLang="en-US" dirty="0"/>
                  <a:t>优化目标</a:t>
                </a:r>
                <a:endParaRPr kumimoji="1" lang="en-US" altLang="zh-CN" dirty="0"/>
              </a:p>
              <a:p>
                <a:endParaRPr kumimoji="1" lang="zh-CN" altLang="en-US" dirty="0"/>
              </a:p>
            </p:txBody>
          </p:sp>
        </mc:Choice>
        <mc:Fallback xmlns="">
          <p:sp>
            <p:nvSpPr>
              <p:cNvPr id="3" name="备注占位符 2"/>
              <p:cNvSpPr>
                <a:spLocks noGrp="1"/>
              </p:cNvSpPr>
              <p:nvPr>
                <p:ph type="body" idx="1"/>
              </p:nvPr>
            </p:nvSpPr>
            <p:spPr/>
            <p:txBody>
              <a:bodyPr/>
              <a:lstStyle/>
              <a:p>
                <a:r>
                  <a:rPr kumimoji="1" lang="zh-CN" altLang="en-US" dirty="0"/>
                  <a:t>有一个</a:t>
                </a:r>
                <a:r>
                  <a:rPr kumimoji="1" lang="en-US" altLang="zh-CN" dirty="0"/>
                  <a:t>x0</a:t>
                </a:r>
                <a:r>
                  <a:rPr kumimoji="1" lang="zh-CN" altLang="en-US" dirty="0"/>
                  <a:t>和时间</a:t>
                </a:r>
                <a:r>
                  <a:rPr kumimoji="1" lang="en-US" altLang="zh-CN" dirty="0"/>
                  <a:t>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zh-CN" altLang="en-US" dirty="0"/>
                  <a:t>采样</a:t>
                </a:r>
                <a:r>
                  <a:rPr lang="zh-CN" altLang="en-US" sz="1200" i="0">
                    <a:latin typeface="Cambria Math" panose="02040503050406030204" pitchFamily="18" charset="0"/>
                  </a:rPr>
                  <a:t>𝜀</a:t>
                </a:r>
                <a:endParaRPr lang="zh-CN" altLang="en-US" dirty="0"/>
              </a:p>
              <a:p>
                <a:r>
                  <a:rPr kumimoji="1" lang="zh-CN" altLang="en-US" dirty="0"/>
                  <a:t>优化目标</a:t>
                </a:r>
              </a:p>
            </p:txBody>
          </p:sp>
        </mc:Fallback>
      </mc:AlternateContent>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23</a:t>
            </a:fld>
            <a:endParaRPr lang="de-DE"/>
          </a:p>
        </p:txBody>
      </p:sp>
    </p:spTree>
    <p:extLst>
      <p:ext uri="{BB962C8B-B14F-4D97-AF65-F5344CB8AC3E}">
        <p14:creationId xmlns:p14="http://schemas.microsoft.com/office/powerpoint/2010/main" val="1891221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latin typeface="宋体" panose="02010600030101010101" pitchFamily="2" charset="-122"/>
                <a:ea typeface="宋体" panose="02010600030101010101" pitchFamily="2" charset="-122"/>
                <a:cs typeface="Times New Roman" panose="02020603050405020304" pitchFamily="18" charset="0"/>
              </a:rPr>
              <a:t>对于多模态的条件输入，提出了</a:t>
            </a:r>
            <a:r>
              <a:rPr lang="en-US" altLang="zh-CN" dirty="0">
                <a:latin typeface="宋体" panose="02010600030101010101" pitchFamily="2" charset="-122"/>
                <a:ea typeface="宋体" panose="02010600030101010101" pitchFamily="2" charset="-122"/>
                <a:cs typeface="Times New Roman" panose="02020603050405020304" pitchFamily="18" charset="0"/>
              </a:rPr>
              <a:t>domain specific encoder </a:t>
            </a:r>
            <a:r>
              <a:rPr lang="zh-CN" altLang="en-US" dirty="0">
                <a:latin typeface="宋体" panose="02010600030101010101" pitchFamily="2" charset="-122"/>
                <a:ea typeface="宋体" panose="02010600030101010101" pitchFamily="2" charset="-122"/>
                <a:cs typeface="Times New Roman" panose="02020603050405020304" pitchFamily="18" charset="0"/>
              </a:rPr>
              <a:t>不同模态的（比如</a:t>
            </a:r>
            <a:r>
              <a:rPr lang="en-US" altLang="zh-CN" dirty="0">
                <a:latin typeface="宋体" panose="02010600030101010101" pitchFamily="2" charset="-122"/>
                <a:ea typeface="宋体" panose="02010600030101010101" pitchFamily="2" charset="-122"/>
                <a:cs typeface="Times New Roman" panose="02020603050405020304" pitchFamily="18" charset="0"/>
              </a:rPr>
              <a:t>text, class, image</a:t>
            </a:r>
            <a:r>
              <a:rPr lang="zh-CN" altLang="en-US" dirty="0">
                <a:latin typeface="宋体" panose="02010600030101010101" pitchFamily="2" charset="-122"/>
                <a:ea typeface="宋体" panose="02010600030101010101" pitchFamily="2" charset="-122"/>
                <a:cs typeface="Times New Roman" panose="02020603050405020304" pitchFamily="18" charset="0"/>
              </a:rPr>
              <a:t>等）转成中间表达</a:t>
            </a:r>
            <a:r>
              <a:rPr lang="en-US" altLang="zh-CN" dirty="0">
                <a:latin typeface="宋体" panose="02010600030101010101" pitchFamily="2" charset="-122"/>
                <a:ea typeface="宋体" panose="02010600030101010101" pitchFamily="2" charset="-122"/>
                <a:cs typeface="Times New Roman" panose="02020603050405020304" pitchFamily="18" charset="0"/>
              </a:rPr>
              <a:t>(intermediate representation)</a:t>
            </a:r>
            <a:r>
              <a:rPr lang="zh-CN" altLang="en-US" dirty="0">
                <a:latin typeface="宋体" panose="02010600030101010101" pitchFamily="2" charset="-122"/>
                <a:ea typeface="宋体" panose="02010600030101010101" pitchFamily="2" charset="-122"/>
                <a:cs typeface="Times New Roman" panose="02020603050405020304" pitchFamily="18" charset="0"/>
              </a:rPr>
              <a:t>，再利用</a:t>
            </a:r>
            <a:r>
              <a:rPr lang="en-US" altLang="zh-CN" dirty="0">
                <a:latin typeface="宋体" panose="02010600030101010101" pitchFamily="2" charset="-122"/>
                <a:ea typeface="宋体" panose="02010600030101010101" pitchFamily="2" charset="-122"/>
                <a:cs typeface="Times New Roman" panose="02020603050405020304" pitchFamily="18" charset="0"/>
              </a:rPr>
              <a:t>cross-attention</a:t>
            </a:r>
            <a:r>
              <a:rPr lang="zh-CN" altLang="en-US" dirty="0">
                <a:latin typeface="宋体" panose="02010600030101010101" pitchFamily="2" charset="-122"/>
                <a:ea typeface="宋体" panose="02010600030101010101" pitchFamily="2" charset="-122"/>
                <a:cs typeface="Times New Roman" panose="02020603050405020304" pitchFamily="18" charset="0"/>
              </a:rPr>
              <a:t>来嵌入到</a:t>
            </a:r>
            <a:r>
              <a:rPr lang="en-US" altLang="zh-CN" dirty="0" err="1">
                <a:latin typeface="宋体" panose="02010600030101010101" pitchFamily="2" charset="-122"/>
                <a:ea typeface="宋体" panose="02010600030101010101" pitchFamily="2" charset="-122"/>
                <a:cs typeface="Times New Roman" panose="02020603050405020304" pitchFamily="18" charset="0"/>
              </a:rPr>
              <a:t>UNet</a:t>
            </a:r>
            <a:r>
              <a:rPr lang="zh-CN" altLang="en-US" dirty="0">
                <a:latin typeface="宋体" panose="02010600030101010101" pitchFamily="2" charset="-122"/>
                <a:ea typeface="宋体" panose="02010600030101010101" pitchFamily="2" charset="-122"/>
                <a:cs typeface="Times New Roman" panose="02020603050405020304" pitchFamily="18" charset="0"/>
              </a:rPr>
              <a:t>中去</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24</a:t>
            </a:fld>
            <a:endParaRPr lang="de-DE"/>
          </a:p>
        </p:txBody>
      </p:sp>
    </p:spTree>
    <p:extLst>
      <p:ext uri="{BB962C8B-B14F-4D97-AF65-F5344CB8AC3E}">
        <p14:creationId xmlns:p14="http://schemas.microsoft.com/office/powerpoint/2010/main" val="1675243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(1)naïve</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尝试将</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llm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和</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LDM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分别直接应用于我们管道的前两个步骤，结果失败了。</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毫不奇怪，生成的图像彼此完全独立。虽然它们各自都有自己的提示，但这些图像的语义内容是完全脱节的</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语义连贯</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，整体内容差异很大，包括前景和背景</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相同连贯</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，相邻帧不能平滑连接</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时间连贯</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a:t>
            </a:r>
            <a:endParaRPr lang="zh-CN" altLang="en-US" dirty="0"/>
          </a:p>
          <a:p>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zero-shot Free-Bloom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根据输入提示生成生动、高质量、充满语义意义的视频。最重要的是，</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Free-Bloom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与现有的基于</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Ldm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的扩展兼容，可以应用于其他任务，如用户特定概念的个性化和从开始帧开始的视频预测。</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我们的关键见解是利用大型语言模型</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llm</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作为导演，而预训练的图像扩散模型作为帧动画器。</a:t>
            </a:r>
          </a:p>
          <a:p>
            <a:br>
              <a:rPr lang="zh-CN" altLang="en-US" dirty="0"/>
            </a:b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25</a:t>
            </a:fld>
            <a:endParaRPr lang="de-DE"/>
          </a:p>
        </p:txBody>
      </p:sp>
    </p:spTree>
    <p:extLst>
      <p:ext uri="{BB962C8B-B14F-4D97-AF65-F5344CB8AC3E}">
        <p14:creationId xmlns:p14="http://schemas.microsoft.com/office/powerpoint/2010/main" val="4165835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语义连贯性，生成的每一帧</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准确地描述了整个叙事</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个体的一致性，每一帧的主体目标是一致的</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时间一致性：帧与帧之间的一致性和连贯性</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双路径插值，上下文（生成的图像）去噪过程（对均值和方差）</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26</a:t>
            </a:fld>
            <a:endParaRPr lang="de-DE"/>
          </a:p>
        </p:txBody>
      </p:sp>
    </p:spTree>
    <p:extLst>
      <p:ext uri="{BB962C8B-B14F-4D97-AF65-F5344CB8AC3E}">
        <p14:creationId xmlns:p14="http://schemas.microsoft.com/office/powerpoint/2010/main" val="204783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可以先看一下整个</a:t>
            </a:r>
            <a:r>
              <a:rPr lang="en-US" altLang="zh-CN" dirty="0"/>
              <a:t>pipeline</a:t>
            </a:r>
            <a:r>
              <a:rPr lang="zh-CN" altLang="en-US" dirty="0"/>
              <a:t>，</a:t>
            </a:r>
            <a:endParaRPr lang="en-US" altLang="zh-CN" dirty="0"/>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提出了一个名为</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Free-Bloom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的零镜头文本到视频生成</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pipeline</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，其中生成的视频由</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llm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指导，由</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ldm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生成动画。</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如图所示，</a:t>
            </a:r>
            <a:r>
              <a:rPr lang="zh-CN" altLang="en-US" dirty="0"/>
              <a:t>整个</a:t>
            </a:r>
            <a:r>
              <a:rPr lang="en-US" altLang="zh-CN" dirty="0"/>
              <a:t>pipeline</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由三个连续的阶段组成</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串行提示、视频生成和插值授权。</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给定一个文本提示</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T, Free-Bloom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首先在前两个阶段生成一个低帧率的视频</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V1∈R f×3×h×w</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该视频包含</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f</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帧，帧大小为</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h×w</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。然后，插值授权模块填充帧之间的空白，以提高连续性。</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b="0" i="0" dirty="0">
                <a:solidFill>
                  <a:srgbClr val="000000"/>
                </a:solidFill>
                <a:effectLst/>
                <a:highlight>
                  <a:srgbClr val="FFFFFF"/>
                </a:highlight>
                <a:latin typeface="Arial" panose="020B0604020202020204" pitchFamily="34" charset="0"/>
              </a:rPr>
              <a:t>Serial Prompting</a:t>
            </a:r>
            <a:endParaRPr lang="zh-CN" altLang="en-US" sz="1200" dirty="0"/>
          </a:p>
          <a:p>
            <a:r>
              <a:rPr lang="zh-CN" altLang="en-US" dirty="0"/>
              <a:t>主要包含两个提示模板</a:t>
            </a:r>
            <a:endParaRPr lang="en-US" altLang="zh-CN" dirty="0"/>
          </a:p>
          <a:p>
            <a:r>
              <a:rPr lang="zh-CN" altLang="en-US" dirty="0"/>
              <a:t>（</a:t>
            </a:r>
            <a:r>
              <a:rPr lang="en-US" altLang="zh-CN" dirty="0"/>
              <a:t>1)</a:t>
            </a:r>
            <a:r>
              <a:rPr lang="zh-CN" altLang="en-US" dirty="0"/>
              <a:t>描述每一帧的主要内容</a:t>
            </a:r>
            <a:endParaRPr lang="en-US" altLang="zh-CN" b="0" i="0" dirty="0">
              <a:solidFill>
                <a:schemeClr val="tx1"/>
              </a:solidFill>
              <a:effectLst/>
              <a:latin typeface="Arial" panose="020B0604020202020204" pitchFamily="34" charset="0"/>
              <a:ea typeface="+mn-ea"/>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生成的初始描述具有自由的语言结构，每一个描述中的文本都是碎片化的，导致单个框架的信息不足</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2</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）进一步指导具有上述初始描述的</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llm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生成具有一致语言结构的</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f</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个提示语序列</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视频生成模块旨在使</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ldm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符合提示序列</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t1:f</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，以生成语义、相同和时间相干的帧。</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然而，简单地从不同的提示生成静止图像会导致一组不相关的图像，这些图像不能被排序成连贯的视频。为了解决这个问题，确保帧之间的连续性</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出从帧的联合概率分布而不是独立分布中对帧扩散过程中的初始噪声进行采样</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endParaRPr lang="en-US" altLang="zh-CN" dirty="0"/>
          </a:p>
          <a:p>
            <a:r>
              <a:rPr lang="zh-CN" altLang="en-US" dirty="0"/>
              <a:t>插值增强</a:t>
            </a:r>
            <a:endParaRPr lang="en-US" altLang="zh-CN" dirty="0"/>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们提出了生成中间潜变量的双插值路径，其中上下文路径在上下文框架之间插值潜变量以保证时间一致性，而去噪路径在</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DDIM[43]</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去噪过程中插值隐含变量以插值文本嵌入为条件，以提高语义一致性。</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27</a:t>
            </a:fld>
            <a:endParaRPr lang="de-DE"/>
          </a:p>
        </p:txBody>
      </p:sp>
    </p:spTree>
    <p:extLst>
      <p:ext uri="{BB962C8B-B14F-4D97-AF65-F5344CB8AC3E}">
        <p14:creationId xmlns:p14="http://schemas.microsoft.com/office/powerpoint/2010/main" val="1550553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构造联合分布噪声原因：</a:t>
            </a:r>
            <a:endParaRPr lang="en-US" altLang="zh-CN" dirty="0"/>
          </a:p>
          <a:p>
            <a:r>
              <a:rPr lang="zh-CN" altLang="en-US" dirty="0"/>
              <a:t>（</a:t>
            </a:r>
            <a:r>
              <a:rPr lang="en-US" altLang="zh-CN" dirty="0"/>
              <a:t>1</a:t>
            </a:r>
            <a:r>
              <a:rPr lang="zh-CN" altLang="en-US" dirty="0"/>
              <a:t>）如果</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每帧相同的噪声导致</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LDM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在相似的文本条件下生成具有相似内容的图像序列，</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   虽然这一特性可能有助于实现帧之间的时间一致性，但它可能会限制主体的自然变化，从而显著降低整体视频质量。</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2</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）如果从独立的噪声中生成图像，尽管生成的图像具有自然变化的内容，在保持跨帧一致性方面存在问题。</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所以每一帧中噪声有些部分是有相关性的，有的是独立的</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针对这些观测，通过联合分布和独立分布来构造初始噪声。</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28</a:t>
            </a:fld>
            <a:endParaRPr lang="de-DE"/>
          </a:p>
        </p:txBody>
      </p:sp>
    </p:spTree>
    <p:extLst>
      <p:ext uri="{BB962C8B-B14F-4D97-AF65-F5344CB8AC3E}">
        <p14:creationId xmlns:p14="http://schemas.microsoft.com/office/powerpoint/2010/main" val="2862728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构造联合分布噪声原因：</a:t>
            </a:r>
            <a:endParaRPr lang="en-US" altLang="zh-CN" dirty="0"/>
          </a:p>
          <a:p>
            <a:r>
              <a:rPr lang="zh-CN" altLang="en-US" dirty="0"/>
              <a:t>（</a:t>
            </a:r>
            <a:r>
              <a:rPr lang="en-US" altLang="zh-CN" dirty="0"/>
              <a:t>1</a:t>
            </a:r>
            <a:r>
              <a:rPr lang="zh-CN" altLang="en-US" dirty="0"/>
              <a:t>）如果</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每帧相同的噪声导致</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LDM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在相似的文本条件下生成具有相似内容的图像序列，</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   虽然这一特性可能有助于实现帧之间的时间一致性，但它可能会限制主体的自然变化，从而显著降低整体视频质量。</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2</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）如果从独立的噪声中生成图像，尽管生成的图像具有自然变化的内容，在保持跨帧一致性方面存在问题。</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所以每一帧中噪声有些部分是有相关性的，有的是独立的</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针对这些观测，通过联合分布和独立分布来构造初始噪声。</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29</a:t>
            </a:fld>
            <a:endParaRPr lang="de-DE"/>
          </a:p>
        </p:txBody>
      </p:sp>
    </p:spTree>
    <p:extLst>
      <p:ext uri="{BB962C8B-B14F-4D97-AF65-F5344CB8AC3E}">
        <p14:creationId xmlns:p14="http://schemas.microsoft.com/office/powerpoint/2010/main" val="271493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en-US" altLang="zh-CN" b="0" i="0" dirty="0">
                <a:solidFill>
                  <a:srgbClr val="333333"/>
                </a:solidFill>
                <a:effectLst/>
                <a:highlight>
                  <a:srgbClr val="FFFFFF"/>
                </a:highlight>
                <a:latin typeface="-apple-system"/>
              </a:rPr>
              <a:t>3D</a:t>
            </a:r>
            <a:r>
              <a:rPr lang="zh-CN" altLang="en-US" b="0" i="0" dirty="0">
                <a:solidFill>
                  <a:srgbClr val="333333"/>
                </a:solidFill>
                <a:effectLst/>
                <a:highlight>
                  <a:srgbClr val="FFFFFF"/>
                </a:highlight>
                <a:latin typeface="-apple-system"/>
              </a:rPr>
              <a:t>虚拟试穿依赖于</a:t>
            </a:r>
            <a:r>
              <a:rPr lang="en-US" altLang="zh-CN" b="0" i="0" dirty="0">
                <a:solidFill>
                  <a:srgbClr val="333333"/>
                </a:solidFill>
                <a:effectLst/>
                <a:highlight>
                  <a:srgbClr val="FFFFFF"/>
                </a:highlight>
                <a:latin typeface="-apple-system"/>
              </a:rPr>
              <a:t>3D</a:t>
            </a:r>
            <a:r>
              <a:rPr lang="zh-CN" altLang="en-US" b="0" i="0" dirty="0">
                <a:solidFill>
                  <a:srgbClr val="333333"/>
                </a:solidFill>
                <a:effectLst/>
                <a:highlight>
                  <a:srgbClr val="FFFFFF"/>
                </a:highlight>
                <a:latin typeface="-apple-system"/>
              </a:rPr>
              <a:t>数据测量和建模，而</a:t>
            </a:r>
            <a:r>
              <a:rPr lang="en-US" altLang="zh-CN" b="0" i="0" dirty="0">
                <a:solidFill>
                  <a:srgbClr val="333333"/>
                </a:solidFill>
                <a:effectLst/>
                <a:highlight>
                  <a:srgbClr val="FFFFFF"/>
                </a:highlight>
                <a:latin typeface="-apple-system"/>
              </a:rPr>
              <a:t>2D</a:t>
            </a:r>
            <a:r>
              <a:rPr lang="zh-CN" altLang="en-US" b="0" i="0" dirty="0">
                <a:solidFill>
                  <a:srgbClr val="333333"/>
                </a:solidFill>
                <a:effectLst/>
                <a:highlight>
                  <a:srgbClr val="FFFFFF"/>
                </a:highlight>
                <a:latin typeface="-apple-system"/>
              </a:rPr>
              <a:t>虚拟试穿则不需要</a:t>
            </a:r>
            <a:r>
              <a:rPr lang="en-US" altLang="zh-CN" b="0" i="0" dirty="0">
                <a:solidFill>
                  <a:srgbClr val="333333"/>
                </a:solidFill>
                <a:effectLst/>
                <a:highlight>
                  <a:srgbClr val="FFFFFF"/>
                </a:highlight>
                <a:latin typeface="-apple-system"/>
              </a:rPr>
              <a:t>3D</a:t>
            </a:r>
            <a:r>
              <a:rPr lang="zh-CN" altLang="en-US" b="0" i="0" dirty="0">
                <a:solidFill>
                  <a:srgbClr val="333333"/>
                </a:solidFill>
                <a:effectLst/>
                <a:highlight>
                  <a:srgbClr val="FFFFFF"/>
                </a:highlight>
                <a:latin typeface="-apple-system"/>
              </a:rPr>
              <a:t>数据，因此得到了广泛的使用。</a:t>
            </a:r>
            <a:r>
              <a:rPr lang="en-US" altLang="zh-CN" b="0" i="0" dirty="0">
                <a:solidFill>
                  <a:srgbClr val="333333"/>
                </a:solidFill>
                <a:effectLst/>
                <a:highlight>
                  <a:srgbClr val="FFFFFF"/>
                </a:highlight>
                <a:latin typeface="-apple-system"/>
              </a:rPr>
              <a:t>2D</a:t>
            </a:r>
            <a:r>
              <a:rPr lang="zh-CN" altLang="en-US" b="0" i="0" dirty="0">
                <a:solidFill>
                  <a:srgbClr val="333333"/>
                </a:solidFill>
                <a:effectLst/>
                <a:highlight>
                  <a:srgbClr val="FFFFFF"/>
                </a:highlight>
                <a:latin typeface="-apple-system"/>
              </a:rPr>
              <a:t>图像方法在技术实现上更为简单，不需要复杂的</a:t>
            </a:r>
            <a:r>
              <a:rPr lang="en-US" altLang="zh-CN" b="0" i="0" dirty="0">
                <a:solidFill>
                  <a:srgbClr val="333333"/>
                </a:solidFill>
                <a:effectLst/>
                <a:highlight>
                  <a:srgbClr val="FFFFFF"/>
                </a:highlight>
                <a:latin typeface="-apple-system"/>
              </a:rPr>
              <a:t>3D</a:t>
            </a:r>
            <a:r>
              <a:rPr lang="zh-CN" altLang="en-US" b="0" i="0" dirty="0">
                <a:solidFill>
                  <a:srgbClr val="333333"/>
                </a:solidFill>
                <a:effectLst/>
                <a:highlight>
                  <a:srgbClr val="FFFFFF"/>
                </a:highlight>
                <a:latin typeface="-apple-system"/>
              </a:rPr>
              <a:t>建模和测量过程。</a:t>
            </a:r>
            <a:endParaRPr lang="en-US" altLang="zh-CN" b="0" i="0" dirty="0">
              <a:solidFill>
                <a:srgbClr val="333333"/>
              </a:solidFill>
              <a:effectLst/>
              <a:highlight>
                <a:srgbClr val="FFFFFF"/>
              </a:highlight>
              <a:latin typeface="-apple-system"/>
            </a:endParaRPr>
          </a:p>
          <a:p>
            <a:r>
              <a:rPr lang="en-US" altLang="zh-CN" b="0" i="0" dirty="0">
                <a:solidFill>
                  <a:srgbClr val="333333"/>
                </a:solidFill>
                <a:effectLst/>
                <a:highlight>
                  <a:srgbClr val="FFFFFF"/>
                </a:highlight>
                <a:latin typeface="-apple-system"/>
              </a:rPr>
              <a:t>3D</a:t>
            </a:r>
            <a:r>
              <a:rPr lang="zh-CN" altLang="en-US" b="0" i="0" dirty="0">
                <a:solidFill>
                  <a:srgbClr val="333333"/>
                </a:solidFill>
                <a:effectLst/>
                <a:highlight>
                  <a:srgbClr val="FFFFFF"/>
                </a:highlight>
                <a:latin typeface="-apple-system"/>
              </a:rPr>
              <a:t>建模数据</a:t>
            </a:r>
            <a:endParaRPr lang="en-US" altLang="zh-CN" b="0" i="0" dirty="0">
              <a:solidFill>
                <a:srgbClr val="333333"/>
              </a:solidFill>
              <a:effectLst/>
              <a:highlight>
                <a:srgbClr val="FFFFFF"/>
              </a:highlight>
              <a:latin typeface="-apple-system"/>
            </a:endParaRPr>
          </a:p>
          <a:p>
            <a:r>
              <a:rPr lang="en-US" altLang="zh-CN" b="0" i="0" dirty="0">
                <a:solidFill>
                  <a:srgbClr val="333333"/>
                </a:solidFill>
                <a:effectLst/>
                <a:highlight>
                  <a:srgbClr val="FFFFFF"/>
                </a:highlight>
                <a:latin typeface="-apple-system"/>
              </a:rPr>
              <a:t>2D</a:t>
            </a:r>
            <a:r>
              <a:rPr lang="zh-CN" altLang="en-US" b="0" i="0" dirty="0">
                <a:solidFill>
                  <a:srgbClr val="333333"/>
                </a:solidFill>
                <a:effectLst/>
                <a:highlight>
                  <a:srgbClr val="FFFFFF"/>
                </a:highlight>
                <a:latin typeface="-apple-system"/>
              </a:rPr>
              <a:t>图像数据</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2</a:t>
            </a:fld>
            <a:endParaRPr lang="de-DE"/>
          </a:p>
        </p:txBody>
      </p:sp>
    </p:spTree>
    <p:extLst>
      <p:ext uri="{BB962C8B-B14F-4D97-AF65-F5344CB8AC3E}">
        <p14:creationId xmlns:p14="http://schemas.microsoft.com/office/powerpoint/2010/main" val="1674316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在该方法中，每一帧以不同的提示为条件，不仅需要保持时间和个体的一致性，而且需要保持与各自提示的语义连贯性，</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总之，我们的推理策略考虑了扩散过程中的时间步长。最初的步骤侧重于上下文框架，以形成粗粒度的形状和布局。随着我们的进步，生成完整的图像，强调在语义信息的条件下产生准确的轮廓。</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31</a:t>
            </a:fld>
            <a:endParaRPr lang="de-DE"/>
          </a:p>
        </p:txBody>
      </p:sp>
    </p:spTree>
    <p:extLst>
      <p:ext uri="{BB962C8B-B14F-4D97-AF65-F5344CB8AC3E}">
        <p14:creationId xmlns:p14="http://schemas.microsoft.com/office/powerpoint/2010/main" val="3823196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理想情况下，</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i2v - dm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使用条件图像作为辅助内容指导，从噪声输入中预测干净的视频。然而，在大时间步长下，严重损坏的输入保留了最小的视频细节，导致模型倾向于过度依赖细节条件图像，而忽略了从噪声输入合成视频的关键任务。</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34</a:t>
            </a:fld>
            <a:endParaRPr lang="de-DE"/>
          </a:p>
        </p:txBody>
      </p:sp>
    </p:spTree>
    <p:extLst>
      <p:ext uri="{BB962C8B-B14F-4D97-AF65-F5344CB8AC3E}">
        <p14:creationId xmlns:p14="http://schemas.microsoft.com/office/powerpoint/2010/main" val="2858559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为了弥合训练与推理之间的差距，我们提出最小化初始噪声分布</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pM</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(XM)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与扩散过程在时刻</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的实际边际分布之间的</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KL</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散度</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35</a:t>
            </a:fld>
            <a:endParaRPr lang="de-DE"/>
          </a:p>
        </p:txBody>
      </p:sp>
    </p:spTree>
    <p:extLst>
      <p:ext uri="{BB962C8B-B14F-4D97-AF65-F5344CB8AC3E}">
        <p14:creationId xmlns:p14="http://schemas.microsoft.com/office/powerpoint/2010/main" val="1932114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本节介绍在培</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我们在</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y0</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上提出了一个噪音分布，它引入了大量的噪音来防止泄漏，同时保持一个更干净的</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y0</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来帮助内容生成。如前所述，随着时间的推移，</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Xt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对</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X0</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的信息越来越少，从而增加了泄漏的风险。这一见解使我们开发了一个随时间变化的噪声分布</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pt(βs)(</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时间噪声</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。设计原则是有利于高噪声训阶段解决此问题的方法。如</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3.1</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节所述，条件图像</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y0</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仍然是目标视频的信息，导致</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i2v - dm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过度依赖它。因此，一个直观的想法是扰乱你，以减轻对它的依赖</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其中</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logit(βs /βm)</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服从以</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µ(t)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为中心的正态分布，标准差为</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1</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36</a:t>
            </a:fld>
            <a:endParaRPr lang="de-DE"/>
          </a:p>
        </p:txBody>
      </p:sp>
    </p:spTree>
    <p:extLst>
      <p:ext uri="{BB962C8B-B14F-4D97-AF65-F5344CB8AC3E}">
        <p14:creationId xmlns:p14="http://schemas.microsoft.com/office/powerpoint/2010/main" val="3015447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代码未开源</a:t>
            </a:r>
          </a:p>
          <a:p>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4</a:t>
            </a:fld>
            <a:endParaRPr lang="de-DE"/>
          </a:p>
        </p:txBody>
      </p:sp>
    </p:spTree>
    <p:extLst>
      <p:ext uri="{BB962C8B-B14F-4D97-AF65-F5344CB8AC3E}">
        <p14:creationId xmlns:p14="http://schemas.microsoft.com/office/powerpoint/2010/main" val="240428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人物图像，（加噪后送入</a:t>
            </a:r>
            <a:r>
              <a:rPr lang="en-US" altLang="zh-CN" dirty="0" err="1"/>
              <a:t>unet</a:t>
            </a:r>
            <a:r>
              <a:rPr lang="zh-CN" altLang="en-US" dirty="0"/>
              <a:t>网络），服装不可知的人物图像，人物衣服</a:t>
            </a:r>
            <a:r>
              <a:rPr lang="en-US" altLang="zh-CN" dirty="0"/>
              <a:t>mask</a:t>
            </a:r>
            <a:r>
              <a:rPr lang="zh-CN" altLang="en-US" dirty="0"/>
              <a:t>，人体的</a:t>
            </a:r>
            <a:r>
              <a:rPr lang="en-US" altLang="zh-CN" dirty="0"/>
              <a:t>pose</a:t>
            </a:r>
            <a:r>
              <a:rPr lang="zh-CN" altLang="en-US" dirty="0"/>
              <a:t>分割</a:t>
            </a:r>
            <a:r>
              <a:rPr lang="en-US" altLang="zh-CN" dirty="0"/>
              <a:t>mask</a:t>
            </a:r>
            <a:r>
              <a:rPr lang="zh-CN" altLang="en-US" dirty="0"/>
              <a:t>，</a:t>
            </a:r>
            <a:endParaRPr lang="en-US" altLang="zh-CN" dirty="0"/>
          </a:p>
          <a:p>
            <a:r>
              <a:rPr lang="zh-CN" altLang="en-US" dirty="0"/>
              <a:t>服装图像</a:t>
            </a:r>
            <a:endParaRPr lang="en-US" altLang="zh-CN" dirty="0"/>
          </a:p>
          <a:p>
            <a:r>
              <a:rPr lang="zh-CN" altLang="en-US" dirty="0"/>
              <a:t>最后生成换装后的人物图像</a:t>
            </a:r>
            <a:endParaRPr lang="en-US" altLang="zh-CN" dirty="0"/>
          </a:p>
          <a:p>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5</a:t>
            </a:fld>
            <a:endParaRPr lang="de-DE"/>
          </a:p>
        </p:txBody>
      </p:sp>
    </p:spTree>
    <p:extLst>
      <p:ext uri="{BB962C8B-B14F-4D97-AF65-F5344CB8AC3E}">
        <p14:creationId xmlns:p14="http://schemas.microsoft.com/office/powerpoint/2010/main" val="398035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gn="just"/>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接下来主要讲一下视频虚拟试穿生成的一个</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pipeline</a:t>
                </a:r>
              </a:p>
              <a:p>
                <a:pPr algn="just"/>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X_g</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是红色</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X_d</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是灰色</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14:m>
                  <m:oMath xmlns:m="http://schemas.openxmlformats.org/officeDocument/2006/math">
                    <m:sSubSup>
                      <m:sSubSupPr>
                        <m:ctrlPr>
                          <a:rPr lang="en-US" altLang="zh-CN" i="1" dirty="0" smtClean="0">
                            <a:latin typeface="Cambria Math" panose="02040503050406030204" pitchFamily="18" charset="0"/>
                          </a:rPr>
                        </m:ctrlPr>
                      </m:sSubSupPr>
                      <m:e>
                        <m:r>
                          <a:rPr lang="en-US" altLang="zh-CN" i="1" smtClean="0">
                            <a:latin typeface="Cambria Math" panose="02040503050406030204" pitchFamily="18" charset="0"/>
                          </a:rPr>
                          <m:t>𝑟</m:t>
                        </m:r>
                        <m:r>
                          <a:rPr lang="en-US" altLang="zh-CN" b="0" i="1" smtClean="0">
                            <a:latin typeface="Cambria Math" panose="02040503050406030204" pitchFamily="18" charset="0"/>
                          </a:rPr>
                          <m:t>𝑒𝑠h𝑎𝑝𝑒</m:t>
                        </m:r>
                        <m:r>
                          <a:rPr lang="en-US" altLang="zh-CN" b="0" i="1" smtClean="0">
                            <a:latin typeface="Cambria Math" panose="02040503050406030204" pitchFamily="18" charset="0"/>
                          </a:rPr>
                          <m:t>:</m:t>
                        </m:r>
                        <m:r>
                          <a:rPr lang="en-US" altLang="zh-CN" b="0" i="1" smtClean="0">
                            <a:latin typeface="Cambria Math" panose="02040503050406030204" pitchFamily="18" charset="0"/>
                          </a:rPr>
                          <m:t>𝑍</m:t>
                        </m:r>
                      </m:e>
                      <m:sub>
                        <m:r>
                          <a:rPr lang="en-US" altLang="zh-CN" b="0" i="1" dirty="0" smtClean="0">
                            <a:latin typeface="Cambria Math" panose="02040503050406030204" pitchFamily="18" charset="0"/>
                          </a:rPr>
                          <m:t> </m:t>
                        </m:r>
                      </m:sub>
                      <m:sup>
                        <m:r>
                          <a:rPr lang="en-US" altLang="zh-CN" b="0" i="1" dirty="0" smtClean="0">
                            <a:latin typeface="Cambria Math" panose="02040503050406030204" pitchFamily="18" charset="0"/>
                          </a:rPr>
                          <m:t>′</m:t>
                        </m:r>
                      </m:sup>
                    </m:sSubSup>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ℝ</m:t>
                        </m:r>
                      </m:e>
                      <m: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𝑏</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h</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𝑤</m:t>
                        </m:r>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𝑓</m:t>
                        </m:r>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𝑐</m:t>
                        </m:r>
                      </m:sup>
                    </m:sSup>
                  </m:oMath>
                </a14:m>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altLang="zh-CN" sz="1200" dirty="0">
                    <a:solidFill>
                      <a:srgbClr val="000000"/>
                    </a:solidFill>
                    <a:highlight>
                      <a:srgbClr val="FFFFFF"/>
                    </a:highlight>
                    <a:latin typeface="微软雅黑" panose="020B0503020204020204" pitchFamily="34" charset="-122"/>
                    <a:ea typeface="微软雅黑" panose="020B0503020204020204" pitchFamily="34" charset="-122"/>
                  </a:rPr>
                  <a:t>temporal</a:t>
                </a:r>
                <a:r>
                  <a:rPr lang="zh-CN" altLang="en-US" sz="1200" dirty="0">
                    <a:solidFill>
                      <a:srgbClr val="000000"/>
                    </a:solidFill>
                    <a:highlight>
                      <a:srgbClr val="FFFFFF"/>
                    </a:highlight>
                    <a:latin typeface="微软雅黑" panose="020B0503020204020204" pitchFamily="34" charset="-122"/>
                    <a:ea typeface="微软雅黑" panose="020B0503020204020204" pitchFamily="34" charset="-122"/>
                  </a:rPr>
                  <a:t> </a:t>
                </a:r>
                <a:r>
                  <a:rPr lang="en-US" altLang="zh-CN" sz="1200" dirty="0">
                    <a:solidFill>
                      <a:srgbClr val="000000"/>
                    </a:solidFill>
                    <a:highlight>
                      <a:srgbClr val="FFFFFF"/>
                    </a:highlight>
                    <a:latin typeface="微软雅黑" panose="020B0503020204020204" pitchFamily="34" charset="-122"/>
                    <a:ea typeface="微软雅黑" panose="020B0503020204020204" pitchFamily="34" charset="-122"/>
                  </a:rPr>
                  <a:t>layers</a:t>
                </a:r>
                <a:r>
                  <a:rPr lang="zh-CN" altLang="en-US" sz="1200" b="0" i="0" dirty="0">
                    <a:solidFill>
                      <a:srgbClr val="000000"/>
                    </a:solidFill>
                    <a:effectLst/>
                    <a:highlight>
                      <a:srgbClr val="FFFFFF"/>
                    </a:highlight>
                    <a:latin typeface="微软雅黑" panose="020B0503020204020204" pitchFamily="34" charset="-122"/>
                    <a:ea typeface="微软雅黑" panose="020B0503020204020204" pitchFamily="34" charset="-122"/>
                  </a:rPr>
                  <a:t>沿着维度</a:t>
                </a:r>
                <a:r>
                  <a:rPr lang="en-US" altLang="zh-CN" sz="1200" b="0" i="0" dirty="0">
                    <a:solidFill>
                      <a:srgbClr val="000000"/>
                    </a:solidFill>
                    <a:effectLst/>
                    <a:highlight>
                      <a:srgbClr val="FFFFFF"/>
                    </a:highlight>
                    <a:latin typeface="微软雅黑" panose="020B0503020204020204" pitchFamily="34" charset="-122"/>
                    <a:ea typeface="微软雅黑" panose="020B0503020204020204" pitchFamily="34" charset="-122"/>
                  </a:rPr>
                  <a:t>f</a:t>
                </a:r>
                <a:r>
                  <a:rPr lang="zh-CN" altLang="en-US" sz="1200" b="0" i="0" dirty="0">
                    <a:solidFill>
                      <a:srgbClr val="000000"/>
                    </a:solidFill>
                    <a:effectLst/>
                    <a:highlight>
                      <a:srgbClr val="FFFFFF"/>
                    </a:highlight>
                    <a:latin typeface="微软雅黑" panose="020B0503020204020204" pitchFamily="34" charset="-122"/>
                    <a:ea typeface="微软雅黑" panose="020B0503020204020204" pitchFamily="34" charset="-122"/>
                  </a:rPr>
                  <a:t>进行自我注意</a:t>
                </a:r>
                <a:endParaRPr lang="zh-CN" altLang="en-US" sz="1200" dirty="0"/>
              </a:p>
              <a:p>
                <a:pPr algn="just"/>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进一步增强服装的特色。此外，</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CLIP</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图像嵌入作为交叉注意层的条件。</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我们在原始</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UNet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中额外插入时间模块。这些模块旨在捕获和整合跨帧的时间信息，从而产生更连贯和流畅的视频输出。</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我们额外设计了一个姿态编码器</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P(·)</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。它接收由</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DensePose</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从原始视频中提取的姿态序列</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Ip∈R</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 3×F ×H×W</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，并合并到</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UNet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中。</a:t>
                </a:r>
              </a:p>
              <a:p>
                <a:br>
                  <a:rPr lang="zh-CN" altLang="en-US" dirty="0"/>
                </a:b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原始</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UNet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的输入通道大小为</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4</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。我们将初始卷积层扩展为</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9(</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即</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4 + 4 + 1 = 9)</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个通道，权重初始化为零。为了对视频中的帧间信息进行建模，我们在</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UNet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中插入时间模块，使模型能够合成时间一致的结果。</a:t>
                </a:r>
                <a:endParaRPr lang="zh-CN" altLang="en-US" dirty="0"/>
              </a:p>
              <a:p>
                <a:endParaRPr lang="zh-CN" altLang="en-US" dirty="0"/>
              </a:p>
            </p:txBody>
          </p:sp>
        </mc:Choice>
        <mc:Fallback xmlns="">
          <p:sp>
            <p:nvSpPr>
              <p:cNvPr id="3" name="备注占位符 2"/>
              <p:cNvSpPr>
                <a:spLocks noGrp="1"/>
              </p:cNvSpPr>
              <p:nvPr>
                <p:ph type="body" idx="1"/>
              </p:nvPr>
            </p:nvSpPr>
            <p:spPr/>
            <p:txBody>
              <a:bodyPr/>
              <a:lstStyle/>
              <a:p>
                <a:pPr algn="just"/>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接下来主要讲一下视频虚拟试穿生成的一个</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pipeline</a:t>
                </a:r>
              </a:p>
              <a:p>
                <a:pPr algn="just"/>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X_g</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是红色</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X_d</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是灰色</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en-US" altLang="zh-CN" i="0" dirty="0">
                    <a:latin typeface="Cambria Math" panose="02040503050406030204" pitchFamily="18" charset="0"/>
                  </a:rPr>
                  <a:t>〖</a:t>
                </a:r>
                <a:r>
                  <a:rPr lang="en-US" altLang="zh-CN" i="0">
                    <a:latin typeface="Cambria Math" panose="02040503050406030204" pitchFamily="18" charset="0"/>
                  </a:rPr>
                  <a:t>𝑟</a:t>
                </a:r>
                <a:r>
                  <a:rPr lang="en-US" altLang="zh-CN" b="0" i="0">
                    <a:latin typeface="Cambria Math" panose="02040503050406030204" pitchFamily="18" charset="0"/>
                  </a:rPr>
                  <a:t>𝑒𝑠ℎ𝑎𝑝𝑒:𝑍</a:t>
                </a:r>
                <a:r>
                  <a:rPr lang="en-US" altLang="zh-CN" b="0" i="0" dirty="0">
                    <a:latin typeface="Cambria Math" panose="02040503050406030204" pitchFamily="18" charset="0"/>
                  </a:rPr>
                  <a:t>〗_ ^′</a:t>
                </a:r>
                <a:r>
                  <a:rPr lang="en-US" altLang="zh-CN" b="0" i="0">
                    <a:latin typeface="Cambria Math" panose="02040503050406030204" pitchFamily="18" charset="0"/>
                    <a:ea typeface="Cambria Math" panose="02040503050406030204" pitchFamily="18" charset="0"/>
                  </a:rPr>
                  <a:t>∈</a:t>
                </a:r>
                <a:r>
                  <a:rPr lang="en-US" altLang="zh-CN" i="0">
                    <a:latin typeface="Cambria Math" panose="02040503050406030204" pitchFamily="18" charset="0"/>
                    <a:ea typeface="Cambria Math" panose="02040503050406030204" pitchFamily="18" charset="0"/>
                  </a:rPr>
                  <a:t>ℝ</a:t>
                </a:r>
                <a:r>
                  <a:rPr lang="en-US" altLang="zh-CN" b="0" i="0">
                    <a:latin typeface="Cambria Math" panose="02040503050406030204" pitchFamily="18" charset="0"/>
                    <a:ea typeface="Cambria Math" panose="02040503050406030204" pitchFamily="18" charset="0"/>
                  </a:rPr>
                  <a:t>^((𝑏</a:t>
                </a:r>
                <a:r>
                  <a:rPr lang="en-US" altLang="zh-CN" i="0">
                    <a:latin typeface="Cambria Math" panose="02040503050406030204" pitchFamily="18" charset="0"/>
                    <a:ea typeface="Cambria Math" panose="02040503050406030204" pitchFamily="18" charset="0"/>
                  </a:rPr>
                  <a:t>×ℎ</a:t>
                </a:r>
                <a:r>
                  <a:rPr lang="en-US" altLang="zh-CN" b="0" i="0">
                    <a:latin typeface="Cambria Math" panose="02040503050406030204" pitchFamily="18" charset="0"/>
                    <a:ea typeface="Cambria Math" panose="02040503050406030204" pitchFamily="18" charset="0"/>
                  </a:rPr>
                  <a:t>×𝑤)×</a:t>
                </a:r>
                <a:r>
                  <a:rPr lang="en-US" altLang="zh-CN" i="0">
                    <a:latin typeface="Cambria Math" panose="02040503050406030204" pitchFamily="18" charset="0"/>
                    <a:ea typeface="Cambria Math" panose="02040503050406030204" pitchFamily="18" charset="0"/>
                  </a:rPr>
                  <a:t>𝑓×</a:t>
                </a:r>
                <a:r>
                  <a:rPr lang="en-US" altLang="zh-CN" b="0" i="0">
                    <a:latin typeface="Cambria Math" panose="02040503050406030204" pitchFamily="18" charset="0"/>
                    <a:ea typeface="Cambria Math" panose="02040503050406030204" pitchFamily="18" charset="0"/>
                  </a:rPr>
                  <a:t>𝑐)</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altLang="zh-CN" sz="1200" dirty="0">
                    <a:solidFill>
                      <a:srgbClr val="000000"/>
                    </a:solidFill>
                    <a:highlight>
                      <a:srgbClr val="FFFFFF"/>
                    </a:highlight>
                    <a:latin typeface="微软雅黑" panose="020B0503020204020204" pitchFamily="34" charset="-122"/>
                    <a:ea typeface="微软雅黑" panose="020B0503020204020204" pitchFamily="34" charset="-122"/>
                  </a:rPr>
                  <a:t>temporal</a:t>
                </a:r>
                <a:r>
                  <a:rPr lang="zh-CN" altLang="en-US" sz="1200" dirty="0">
                    <a:solidFill>
                      <a:srgbClr val="000000"/>
                    </a:solidFill>
                    <a:highlight>
                      <a:srgbClr val="FFFFFF"/>
                    </a:highlight>
                    <a:latin typeface="微软雅黑" panose="020B0503020204020204" pitchFamily="34" charset="-122"/>
                    <a:ea typeface="微软雅黑" panose="020B0503020204020204" pitchFamily="34" charset="-122"/>
                  </a:rPr>
                  <a:t> </a:t>
                </a:r>
                <a:r>
                  <a:rPr lang="en-US" altLang="zh-CN" sz="1200" dirty="0">
                    <a:solidFill>
                      <a:srgbClr val="000000"/>
                    </a:solidFill>
                    <a:highlight>
                      <a:srgbClr val="FFFFFF"/>
                    </a:highlight>
                    <a:latin typeface="微软雅黑" panose="020B0503020204020204" pitchFamily="34" charset="-122"/>
                    <a:ea typeface="微软雅黑" panose="020B0503020204020204" pitchFamily="34" charset="-122"/>
                  </a:rPr>
                  <a:t>layers</a:t>
                </a:r>
                <a:r>
                  <a:rPr lang="zh-CN" altLang="en-US" sz="1200" b="0" i="0" dirty="0">
                    <a:solidFill>
                      <a:srgbClr val="000000"/>
                    </a:solidFill>
                    <a:effectLst/>
                    <a:highlight>
                      <a:srgbClr val="FFFFFF"/>
                    </a:highlight>
                    <a:latin typeface="微软雅黑" panose="020B0503020204020204" pitchFamily="34" charset="-122"/>
                    <a:ea typeface="微软雅黑" panose="020B0503020204020204" pitchFamily="34" charset="-122"/>
                  </a:rPr>
                  <a:t>沿着维度</a:t>
                </a:r>
                <a:r>
                  <a:rPr lang="en-US" altLang="zh-CN" sz="1200" b="0" i="0" dirty="0">
                    <a:solidFill>
                      <a:srgbClr val="000000"/>
                    </a:solidFill>
                    <a:effectLst/>
                    <a:highlight>
                      <a:srgbClr val="FFFFFF"/>
                    </a:highlight>
                    <a:latin typeface="微软雅黑" panose="020B0503020204020204" pitchFamily="34" charset="-122"/>
                    <a:ea typeface="微软雅黑" panose="020B0503020204020204" pitchFamily="34" charset="-122"/>
                  </a:rPr>
                  <a:t>f</a:t>
                </a:r>
                <a:r>
                  <a:rPr lang="zh-CN" altLang="en-US" sz="1200" b="0" i="0" dirty="0">
                    <a:solidFill>
                      <a:srgbClr val="000000"/>
                    </a:solidFill>
                    <a:effectLst/>
                    <a:highlight>
                      <a:srgbClr val="FFFFFF"/>
                    </a:highlight>
                    <a:latin typeface="微软雅黑" panose="020B0503020204020204" pitchFamily="34" charset="-122"/>
                    <a:ea typeface="微软雅黑" panose="020B0503020204020204" pitchFamily="34" charset="-122"/>
                  </a:rPr>
                  <a:t>进行自我注意</a:t>
                </a:r>
                <a:endParaRPr lang="zh-CN" altLang="en-US" sz="1200" dirty="0"/>
              </a:p>
              <a:p>
                <a:pPr algn="just"/>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进一步增强服装的特色。此外，</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CLIP</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图像嵌入作为交叉注意层的条件。</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我们在原始</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UNet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中额外插入时间模块。这些模块旨在捕获和整合跨帧的时间信息，从而产生更连贯和流畅的视频输出。</a:t>
                </a:r>
                <a:endPar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我们额外设计了一个姿态编码器</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P(·)</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。它接收由</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DensePose</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从原始视频中提取的姿态序列</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Ip∈R</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 3×F ×H×W</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，并合并到</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UNet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中。</a:t>
                </a:r>
              </a:p>
              <a:p>
                <a:br>
                  <a:rPr lang="zh-CN" altLang="en-US" dirty="0"/>
                </a:b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原始</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UNet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的输入通道大小为</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4</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。我们将初始卷积层扩展为</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9(</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即</a:t>
                </a:r>
                <a:r>
                  <a:rPr lang="en-US" altLang="zh-CN" b="0" i="0" dirty="0">
                    <a:solidFill>
                      <a:srgbClr val="000000"/>
                    </a:solidFill>
                    <a:effectLst/>
                    <a:highlight>
                      <a:srgbClr val="FFFFFF"/>
                    </a:highlight>
                    <a:latin typeface="微软雅黑" panose="020B0503020204020204" pitchFamily="34" charset="-122"/>
                    <a:ea typeface="微软雅黑" panose="020B0503020204020204" pitchFamily="34" charset="-122"/>
                  </a:rPr>
                  <a:t>4 + 4 + 1 = 9)</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个通道，权重初始化为零。为了对视频中的帧间信息进行建模，我们在</a:t>
                </a:r>
                <a:r>
                  <a:rPr lang="en-US" altLang="zh-CN" b="0" i="0" dirty="0" err="1">
                    <a:solidFill>
                      <a:srgbClr val="000000"/>
                    </a:solidFill>
                    <a:effectLst/>
                    <a:highlight>
                      <a:srgbClr val="FFFFFF"/>
                    </a:highlight>
                    <a:latin typeface="微软雅黑" panose="020B0503020204020204" pitchFamily="34" charset="-122"/>
                    <a:ea typeface="微软雅黑" panose="020B0503020204020204" pitchFamily="34" charset="-122"/>
                  </a:rPr>
                  <a:t>UNet</a:t>
                </a:r>
                <a:r>
                  <a:rPr lang="zh-CN" altLang="en-US" b="0" i="0" dirty="0">
                    <a:solidFill>
                      <a:srgbClr val="000000"/>
                    </a:solidFill>
                    <a:effectLst/>
                    <a:highlight>
                      <a:srgbClr val="FFFFFF"/>
                    </a:highlight>
                    <a:latin typeface="微软雅黑" panose="020B0503020204020204" pitchFamily="34" charset="-122"/>
                    <a:ea typeface="微软雅黑" panose="020B0503020204020204" pitchFamily="34" charset="-122"/>
                  </a:rPr>
                  <a:t>中插入时间模块，使模型能够合成时间一致的结果。</a:t>
                </a:r>
                <a:endParaRPr lang="zh-CN" altLang="en-US" dirty="0"/>
              </a:p>
              <a:p>
                <a:endParaRPr lang="zh-CN" altLang="en-US" dirty="0"/>
              </a:p>
            </p:txBody>
          </p:sp>
        </mc:Fallback>
      </mc:AlternateContent>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6</a:t>
            </a:fld>
            <a:endParaRPr lang="de-DE"/>
          </a:p>
        </p:txBody>
      </p:sp>
    </p:spTree>
    <p:extLst>
      <p:ext uri="{BB962C8B-B14F-4D97-AF65-F5344CB8AC3E}">
        <p14:creationId xmlns:p14="http://schemas.microsoft.com/office/powerpoint/2010/main" val="398678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en-US" altLang="zh-CN" dirty="0"/>
              <a:t>1.</a:t>
            </a:r>
            <a:r>
              <a:rPr lang="zh-CN" altLang="en-US" dirty="0"/>
              <a:t>什么是高斯混合模型，一个复杂的分布可以用多个高斯分布老表示，如图所示</a:t>
            </a:r>
            <a:endParaRPr lang="en-US" altLang="zh-CN" dirty="0"/>
          </a:p>
          <a:p>
            <a:r>
              <a:rPr lang="zh-CN" altLang="en-US" dirty="0"/>
              <a:t>可以总结为如下公司所示</a:t>
            </a:r>
            <a:endParaRPr lang="en-US" altLang="zh-CN" dirty="0"/>
          </a:p>
          <a:p>
            <a:r>
              <a:rPr lang="en-US" altLang="zh-CN" dirty="0" err="1"/>
              <a:t>P_theta</a:t>
            </a:r>
            <a:r>
              <a:rPr lang="zh-CN" altLang="en-US" dirty="0"/>
              <a:t>就是我们的模型，去预测一个数据的分布，那么参数</a:t>
            </a:r>
            <a:r>
              <a:rPr lang="en-US" altLang="zh-CN" dirty="0"/>
              <a:t>theta</a:t>
            </a:r>
            <a:r>
              <a:rPr lang="zh-CN" altLang="en-US" dirty="0"/>
              <a:t>怎么求呢</a:t>
            </a:r>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7</a:t>
            </a:fld>
            <a:endParaRPr lang="de-DE"/>
          </a:p>
        </p:txBody>
      </p:sp>
    </p:spTree>
    <p:extLst>
      <p:ext uri="{BB962C8B-B14F-4D97-AF65-F5344CB8AC3E}">
        <p14:creationId xmlns:p14="http://schemas.microsoft.com/office/powerpoint/2010/main" val="331184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lang="zh-CN" altLang="en-US" dirty="0"/>
              <a:t>极大似然估计，</a:t>
            </a:r>
            <a:r>
              <a:rPr lang="en-US" altLang="zh-CN" dirty="0"/>
              <a:t>dataset x</a:t>
            </a:r>
            <a:r>
              <a:rPr lang="zh-CN" altLang="en-US" dirty="0"/>
              <a:t>，希望模型生成的分布近似于原来的数据分布</a:t>
            </a:r>
            <a:endParaRPr lang="en-US" altLang="zh-CN" dirty="0"/>
          </a:p>
          <a:p>
            <a:r>
              <a:rPr lang="en-US" altLang="zh-CN" dirty="0"/>
              <a:t>MLE </a:t>
            </a:r>
            <a:r>
              <a:rPr lang="zh-CN" altLang="en-US" dirty="0"/>
              <a:t>的目标是找到参数 </a:t>
            </a:r>
            <a:r>
              <a:rPr lang="en-US" altLang="zh-CN" dirty="0"/>
              <a:t>θ </a:t>
            </a:r>
            <a:r>
              <a:rPr lang="zh-CN" altLang="en-US" dirty="0"/>
              <a:t>的值，使得似然函数 </a:t>
            </a:r>
            <a:r>
              <a:rPr lang="en-US" altLang="zh-CN" dirty="0"/>
              <a:t>L(θ) </a:t>
            </a:r>
            <a:r>
              <a:rPr lang="zh-CN" altLang="en-US" dirty="0"/>
              <a:t>最大化，即使得观测数据最有可能在此参数值下生成</a:t>
            </a:r>
            <a:endParaRPr lang="en-US" altLang="zh-CN" dirty="0"/>
          </a:p>
          <a:p>
            <a:r>
              <a:rPr lang="zh-CN" altLang="en-US" dirty="0"/>
              <a:t>接下来就讲一下经典的</a:t>
            </a:r>
            <a:r>
              <a:rPr lang="en-US" altLang="zh-CN" dirty="0"/>
              <a:t>DDPM</a:t>
            </a:r>
            <a:endParaRPr lang="zh-CN" altLang="en-US" dirty="0"/>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8</a:t>
            </a:fld>
            <a:endParaRPr lang="de-DE"/>
          </a:p>
        </p:txBody>
      </p:sp>
    </p:spTree>
    <p:extLst>
      <p:ext uri="{BB962C8B-B14F-4D97-AF65-F5344CB8AC3E}">
        <p14:creationId xmlns:p14="http://schemas.microsoft.com/office/powerpoint/2010/main" val="3670427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3475" y="769938"/>
            <a:ext cx="4832350" cy="3835400"/>
          </a:xfrm>
        </p:spPr>
      </p:sp>
      <p:sp>
        <p:nvSpPr>
          <p:cNvPr id="3" name="备注占位符 2"/>
          <p:cNvSpPr>
            <a:spLocks noGrp="1"/>
          </p:cNvSpPr>
          <p:nvPr>
            <p:ph type="body" idx="1"/>
          </p:nvPr>
        </p:nvSpPr>
        <p:spPr/>
        <p:txBody>
          <a:bodyPr/>
          <a:lstStyle/>
          <a:p>
            <a:r>
              <a:rPr kumimoji="1" lang="zh-CN" altLang="en-US" dirty="0"/>
              <a:t>主要有两个过程，先讲一下前向过程</a:t>
            </a:r>
          </a:p>
        </p:txBody>
      </p:sp>
      <p:sp>
        <p:nvSpPr>
          <p:cNvPr id="4" name="页眉占位符 3"/>
          <p:cNvSpPr>
            <a:spLocks noGrp="1"/>
          </p:cNvSpPr>
          <p:nvPr>
            <p:ph type="hdr" sz="quarter"/>
          </p:nvPr>
        </p:nvSpPr>
        <p:spPr/>
        <p:txBody>
          <a:bodyPr/>
          <a:lstStyle/>
          <a:p>
            <a:endParaRPr lang="de-DE"/>
          </a:p>
        </p:txBody>
      </p:sp>
      <p:sp>
        <p:nvSpPr>
          <p:cNvPr id="5" name="灯片编号占位符 4"/>
          <p:cNvSpPr>
            <a:spLocks noGrp="1"/>
          </p:cNvSpPr>
          <p:nvPr>
            <p:ph type="sldNum" sz="quarter" idx="5"/>
          </p:nvPr>
        </p:nvSpPr>
        <p:spPr/>
        <p:txBody>
          <a:bodyPr/>
          <a:lstStyle/>
          <a:p>
            <a:fld id="{E4AA6088-1FF0-4E53-845C-EFEDD1C948F8}" type="slidenum">
              <a:rPr lang="de-DE" smtClean="0"/>
              <a:t>9</a:t>
            </a:fld>
            <a:endParaRPr lang="de-DE"/>
          </a:p>
        </p:txBody>
      </p:sp>
    </p:spTree>
    <p:extLst>
      <p:ext uri="{BB962C8B-B14F-4D97-AF65-F5344CB8AC3E}">
        <p14:creationId xmlns:p14="http://schemas.microsoft.com/office/powerpoint/2010/main" val="3056800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47938" y="1122363"/>
            <a:ext cx="7343299" cy="2387600"/>
          </a:xfrm>
        </p:spPr>
        <p:txBody>
          <a:bodyPr anchor="b"/>
          <a:lstStyle>
            <a:lvl1pPr algn="ctr">
              <a:defRPr sz="5669"/>
            </a:lvl1pPr>
          </a:lstStyle>
          <a:p>
            <a:r>
              <a:rPr lang="zh-CN" altLang="en-US"/>
              <a:t>单击此处编辑母版标题样式</a:t>
            </a:r>
            <a:endParaRPr lang="en-US" dirty="0"/>
          </a:p>
        </p:txBody>
      </p:sp>
      <p:sp>
        <p:nvSpPr>
          <p:cNvPr id="3" name="Subtitle 2"/>
          <p:cNvSpPr>
            <a:spLocks noGrp="1"/>
          </p:cNvSpPr>
          <p:nvPr>
            <p:ph type="subTitle" idx="1"/>
          </p:nvPr>
        </p:nvSpPr>
        <p:spPr>
          <a:xfrm>
            <a:off x="1079897" y="3602038"/>
            <a:ext cx="6479381" cy="1655762"/>
          </a:xfrm>
        </p:spPr>
        <p:txBody>
          <a:bodyPr/>
          <a:lstStyle>
            <a:lvl1pPr marL="0" indent="0" algn="ctr">
              <a:buNone/>
              <a:defRPr sz="2268"/>
            </a:lvl1pPr>
            <a:lvl2pPr marL="431963" indent="0" algn="ctr">
              <a:buNone/>
              <a:defRPr sz="1890"/>
            </a:lvl2pPr>
            <a:lvl3pPr marL="863925" indent="0" algn="ctr">
              <a:buNone/>
              <a:defRPr sz="1701"/>
            </a:lvl3pPr>
            <a:lvl4pPr marL="1295888" indent="0" algn="ctr">
              <a:buNone/>
              <a:defRPr sz="1512"/>
            </a:lvl4pPr>
            <a:lvl5pPr marL="1727850" indent="0" algn="ctr">
              <a:buNone/>
              <a:defRPr sz="1512"/>
            </a:lvl5pPr>
            <a:lvl6pPr marL="2159813" indent="0" algn="ctr">
              <a:buNone/>
              <a:defRPr sz="1512"/>
            </a:lvl6pPr>
            <a:lvl7pPr marL="2591775" indent="0" algn="ctr">
              <a:buNone/>
              <a:defRPr sz="1512"/>
            </a:lvl7pPr>
            <a:lvl8pPr marL="3023738" indent="0" algn="ctr">
              <a:buNone/>
              <a:defRPr sz="1512"/>
            </a:lvl8pPr>
            <a:lvl9pPr marL="3455700" indent="0" algn="ctr">
              <a:buNone/>
              <a:defRPr sz="1512"/>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451268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8063639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82410" y="365125"/>
            <a:ext cx="1862822"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93944" y="365125"/>
            <a:ext cx="5480477"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7328272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矩形 12"/>
          <p:cNvSpPr>
            <a:spLocks noChangeAspect="1"/>
          </p:cNvSpPr>
          <p:nvPr userDrawn="1"/>
        </p:nvSpPr>
        <p:spPr>
          <a:xfrm>
            <a:off x="416384" y="1784345"/>
            <a:ext cx="7822875" cy="1734664"/>
          </a:xfrm>
          <a:prstGeom prst="rect">
            <a:avLst/>
          </a:prstGeom>
          <a:solidFill>
            <a:srgbClr val="102391"/>
          </a:solidFill>
          <a:ln w="19050">
            <a:solidFill>
              <a:srgbClr val="102391"/>
            </a:solidFill>
            <a:prstDash val="soli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7" name="Rectangle 2"/>
          <p:cNvSpPr>
            <a:spLocks noGrp="1" noChangeArrowheads="1"/>
          </p:cNvSpPr>
          <p:nvPr>
            <p:ph type="ctrTitle" hasCustomPrompt="1"/>
          </p:nvPr>
        </p:nvSpPr>
        <p:spPr>
          <a:xfrm>
            <a:off x="1895929" y="2303709"/>
            <a:ext cx="4863787" cy="630239"/>
          </a:xfrm>
          <a:prstGeom prst="rect">
            <a:avLst/>
          </a:prstGeom>
        </p:spPr>
        <p:txBody>
          <a:bodyPr/>
          <a:lstStyle>
            <a:lvl1pPr algn="ctr" eaLnBrk="1" hangingPunct="1">
              <a:defRPr lang="de-DE" sz="1701" b="1" kern="1200" baseline="0" dirty="0">
                <a:solidFill>
                  <a:schemeClr val="bg1"/>
                </a:solidFill>
                <a:latin typeface="+mn-lt"/>
                <a:ea typeface="+mj-ea"/>
                <a:cs typeface="Arial" panose="020B0604020202020204"/>
                <a:sym typeface="Arial" panose="020B0604020202020204"/>
              </a:defRPr>
            </a:lvl1pPr>
          </a:lstStyle>
          <a:p>
            <a:pPr algn="ctr" eaLnBrk="1" hangingPunct="1"/>
            <a:r>
              <a:rPr kumimoji="1" lang="en-US" altLang="zh-CN" sz="1889" dirty="0"/>
              <a:t>Team</a:t>
            </a:r>
            <a:r>
              <a:rPr kumimoji="1" lang="zh-CN" altLang="en-US" sz="1889" dirty="0"/>
              <a:t> </a:t>
            </a:r>
            <a:r>
              <a:rPr kumimoji="1" lang="en-US" altLang="zh-CN" sz="1889" dirty="0"/>
              <a:t>name</a:t>
            </a:r>
            <a:r>
              <a:rPr kumimoji="1" lang="zh-CN" altLang="en-US" sz="1889" dirty="0"/>
              <a:t> （字体</a:t>
            </a:r>
            <a:r>
              <a:rPr kumimoji="1" lang="en-US" altLang="zh-CN" sz="1889" dirty="0"/>
              <a:t>20</a:t>
            </a:r>
            <a:r>
              <a:rPr kumimoji="1" lang="zh-CN" altLang="en-US" sz="1889" dirty="0"/>
              <a:t>）</a:t>
            </a:r>
            <a:endParaRPr lang="en-US" altLang="zh-CN" sz="1889" b="1" dirty="0">
              <a:solidFill>
                <a:srgbClr val="112391"/>
              </a:solidFill>
              <a:latin typeface="+mn-lt"/>
              <a:ea typeface="+mj-ea"/>
              <a:sym typeface="方正小标宋简体" charset="0"/>
            </a:endParaRPr>
          </a:p>
        </p:txBody>
      </p:sp>
      <p:sp>
        <p:nvSpPr>
          <p:cNvPr id="11" name="矩形 10"/>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6" name="文本框 5"/>
          <p:cNvSpPr txBox="1"/>
          <p:nvPr userDrawn="1"/>
        </p:nvSpPr>
        <p:spPr>
          <a:xfrm>
            <a:off x="4935773" y="3"/>
            <a:ext cx="3700560" cy="295915"/>
          </a:xfrm>
          <a:prstGeom prst="rect">
            <a:avLst/>
          </a:prstGeom>
          <a:ln>
            <a:solidFill>
              <a:srgbClr val="102391"/>
            </a:solidFill>
          </a:ln>
        </p:spPr>
        <p:txBody>
          <a:bodyPr wrap="square" rtlCol="0">
            <a:spAutoFit/>
          </a:bodyPr>
          <a:lstStyle/>
          <a:p>
            <a:pPr marL="0" marR="0" indent="0" algn="r" defTabSz="863954" rtl="0" eaLnBrk="1" fontAlgn="base" latinLnBrk="0" hangingPunct="1">
              <a:lnSpc>
                <a:spcPct val="100000"/>
              </a:lnSpc>
              <a:spcBef>
                <a:spcPct val="0"/>
              </a:spcBef>
              <a:spcAft>
                <a:spcPct val="0"/>
              </a:spcAft>
              <a:buClrTx/>
              <a:buSzTx/>
              <a:buFont typeface="Arial" panose="020B0604020202020204" pitchFamily="34" charset="0"/>
              <a:buNone/>
            </a:pPr>
            <a:endParaRPr kumimoji="1" lang="zh-CN" altLang="en-US" sz="1323" b="0" dirty="0">
              <a:solidFill>
                <a:srgbClr val="102391"/>
              </a:solidFill>
              <a:latin typeface="PingFang SC" charset="-122"/>
              <a:ea typeface="PingFang SC" charset="-122"/>
              <a:cs typeface="PingFang SC" charset="-122"/>
            </a:endParaRPr>
          </a:p>
        </p:txBody>
      </p:sp>
      <p:sp>
        <p:nvSpPr>
          <p:cNvPr id="8" name="矩形 7"/>
          <p:cNvSpPr/>
          <p:nvPr userDrawn="1"/>
        </p:nvSpPr>
        <p:spPr>
          <a:xfrm>
            <a:off x="-17397" y="2"/>
            <a:ext cx="6292921" cy="307975"/>
          </a:xfrm>
          <a:prstGeom prst="rect">
            <a:avLst/>
          </a:prstGeom>
          <a:solidFill>
            <a:srgbClr val="102391"/>
          </a:solidFill>
          <a:ln w="9525">
            <a:solidFill>
              <a:srgbClr val="10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9" name="文本框 8"/>
          <p:cNvSpPr txBox="1"/>
          <p:nvPr userDrawn="1"/>
        </p:nvSpPr>
        <p:spPr>
          <a:xfrm>
            <a:off x="6275525" y="2"/>
            <a:ext cx="2360652" cy="295915"/>
          </a:xfrm>
          <a:prstGeom prst="rect">
            <a:avLst/>
          </a:prstGeom>
          <a:ln>
            <a:solidFill>
              <a:srgbClr val="102391"/>
            </a:solidFill>
          </a:ln>
        </p:spPr>
        <p:txBody>
          <a:bodyPr wrap="square" rtlCol="0">
            <a:spAutoFit/>
            <a:scene3d>
              <a:camera prst="orthographicFront"/>
              <a:lightRig rig="threePt" dir="t"/>
            </a:scene3d>
          </a:bodyPr>
          <a:lstStyle/>
          <a:p>
            <a:pPr indent="0"/>
            <a:r>
              <a:rPr lang="en-US" altLang="zh-CN" sz="1323" b="1" dirty="0">
                <a:solidFill>
                  <a:srgbClr val="002060"/>
                </a:solidFill>
                <a:latin typeface="+mj-lt"/>
              </a:rPr>
              <a:t>Beijing</a:t>
            </a:r>
            <a:r>
              <a:rPr lang="zh-CN" altLang="en-US" sz="1323" b="1" dirty="0">
                <a:solidFill>
                  <a:srgbClr val="002060"/>
                </a:solidFill>
                <a:latin typeface="+mj-lt"/>
              </a:rPr>
              <a:t> </a:t>
            </a:r>
            <a:r>
              <a:rPr lang="en-US" altLang="zh-CN" sz="1323" b="1" dirty="0">
                <a:solidFill>
                  <a:srgbClr val="002060"/>
                </a:solidFill>
                <a:latin typeface="+mj-lt"/>
              </a:rPr>
              <a:t>Jiaotong</a:t>
            </a:r>
            <a:r>
              <a:rPr lang="zh-CN" altLang="en-US" sz="1323" b="1" dirty="0">
                <a:solidFill>
                  <a:srgbClr val="002060"/>
                </a:solidFill>
                <a:latin typeface="+mj-lt"/>
              </a:rPr>
              <a:t> </a:t>
            </a:r>
            <a:r>
              <a:rPr lang="en-US" altLang="zh-CN" sz="1323" b="1" dirty="0">
                <a:solidFill>
                  <a:srgbClr val="002060"/>
                </a:solidFill>
                <a:latin typeface="+mj-lt"/>
              </a:rPr>
              <a:t>University</a:t>
            </a:r>
          </a:p>
        </p:txBody>
      </p:sp>
      <p:sp>
        <p:nvSpPr>
          <p:cNvPr id="10" name="文本框 9">
            <a:extLst>
              <a:ext uri="{FF2B5EF4-FFF2-40B4-BE49-F238E27FC236}">
                <a16:creationId xmlns:a16="http://schemas.microsoft.com/office/drawing/2014/main" id="{9D6A024E-1DBB-4238-8698-C0854110F3C4}"/>
              </a:ext>
            </a:extLst>
          </p:cNvPr>
          <p:cNvSpPr txBox="1"/>
          <p:nvPr userDrawn="1"/>
        </p:nvSpPr>
        <p:spPr>
          <a:xfrm>
            <a:off x="-17398" y="7265"/>
            <a:ext cx="3700560" cy="295915"/>
          </a:xfrm>
          <a:prstGeom prst="rect">
            <a:avLst/>
          </a:prstGeom>
          <a:ln>
            <a:noFill/>
          </a:ln>
        </p:spPr>
        <p:txBody>
          <a:bodyPr wrap="square" rtlCol="0">
            <a:spAutoFit/>
            <a:scene3d>
              <a:camera prst="orthographicFront"/>
              <a:lightRig rig="threePt" dir="t"/>
            </a:scene3d>
          </a:bodyPr>
          <a:lstStyle/>
          <a:p>
            <a:pPr indent="0"/>
            <a:r>
              <a:rPr lang="zh-CN" altLang="en-US" sz="1323" b="1" dirty="0">
                <a:ln>
                  <a:noFill/>
                </a:ln>
                <a:solidFill>
                  <a:schemeClr val="bg1"/>
                </a:solidFill>
                <a:latin typeface="+mj-lt"/>
              </a:rPr>
              <a:t>北京交通大学多媒体大数据分析与安全研究所</a:t>
            </a:r>
          </a:p>
        </p:txBody>
      </p:sp>
    </p:spTree>
    <p:extLst>
      <p:ext uri="{BB962C8B-B14F-4D97-AF65-F5344CB8AC3E}">
        <p14:creationId xmlns:p14="http://schemas.microsoft.com/office/powerpoint/2010/main" val="3986178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由页">
    <p:spTree>
      <p:nvGrpSpPr>
        <p:cNvPr id="1" name=""/>
        <p:cNvGrpSpPr/>
        <p:nvPr/>
      </p:nvGrpSpPr>
      <p:grpSpPr>
        <a:xfrm>
          <a:off x="0" y="0"/>
          <a:ext cx="0" cy="0"/>
          <a:chOff x="0" y="0"/>
          <a:chExt cx="0" cy="0"/>
        </a:xfrm>
      </p:grpSpPr>
      <p:sp>
        <p:nvSpPr>
          <p:cNvPr id="8" name="矩形 7"/>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2" name="矩形 11"/>
          <p:cNvSpPr/>
          <p:nvPr userDrawn="1"/>
        </p:nvSpPr>
        <p:spPr>
          <a:xfrm flipV="1">
            <a:off x="3086497" y="817999"/>
            <a:ext cx="5570166" cy="45719"/>
          </a:xfrm>
          <a:prstGeom prst="rect">
            <a:avLst/>
          </a:prstGeom>
          <a:gradFill>
            <a:gsLst>
              <a:gs pos="0">
                <a:schemeClr val="bg1"/>
              </a:gs>
              <a:gs pos="100000">
                <a:srgbClr val="112391">
                  <a:lumMod val="100000"/>
                </a:srgbClr>
              </a:gs>
              <a:gs pos="100000">
                <a:srgbClr val="112391">
                  <a:alpha val="60000"/>
                </a:srgbClr>
              </a:gs>
            </a:gsLst>
            <a:lin ang="0" scaled="0"/>
          </a:gra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9" name="灯片编号占位符 1">
            <a:extLst>
              <a:ext uri="{FF2B5EF4-FFF2-40B4-BE49-F238E27FC236}">
                <a16:creationId xmlns:a16="http://schemas.microsoft.com/office/drawing/2014/main" id="{A595AE67-8B90-514D-95B8-A5686177593B}"/>
              </a:ext>
            </a:extLst>
          </p:cNvPr>
          <p:cNvSpPr>
            <a:spLocks noGrp="1"/>
          </p:cNvSpPr>
          <p:nvPr>
            <p:ph type="sldNum" sz="quarter" idx="4"/>
          </p:nvPr>
        </p:nvSpPr>
        <p:spPr>
          <a:xfrm>
            <a:off x="8213000" y="43739"/>
            <a:ext cx="413082" cy="365125"/>
          </a:xfrm>
          <a:prstGeom prst="rect">
            <a:avLst/>
          </a:prstGeom>
        </p:spPr>
        <p:txBody>
          <a:bodyPr vert="horz" lIns="91440" tIns="45720" rIns="91440" bIns="45720" rtlCol="0" anchor="ctr"/>
          <a:lstStyle>
            <a:lvl1pPr algn="r">
              <a:defRPr sz="1134" b="1" i="0" baseline="0">
                <a:solidFill>
                  <a:schemeClr val="bg2">
                    <a:lumMod val="75000"/>
                  </a:schemeClr>
                </a:solidFill>
              </a:defRPr>
            </a:lvl1pPr>
          </a:lstStyle>
          <a:p>
            <a:fld id="{7BC01B97-BE90-DE43-87FD-56A468D87D54}" type="slidenum">
              <a:rPr kumimoji="1" lang="zh-CN" altLang="en-US" smtClean="0"/>
              <a:pPr/>
              <a:t>‹#›</a:t>
            </a:fld>
            <a:endParaRPr kumimoji="1" lang="zh-CN" altLang="en-US" dirty="0">
              <a:solidFill>
                <a:schemeClr val="bg2">
                  <a:lumMod val="75000"/>
                </a:schemeClr>
              </a:solidFill>
            </a:endParaRPr>
          </a:p>
        </p:txBody>
      </p:sp>
      <p:pic>
        <p:nvPicPr>
          <p:cNvPr id="6" name="图片 5">
            <a:extLst>
              <a:ext uri="{FF2B5EF4-FFF2-40B4-BE49-F238E27FC236}">
                <a16:creationId xmlns:a16="http://schemas.microsoft.com/office/drawing/2014/main" id="{1F81641F-687E-4642-98F0-A3ABCE959FDF}"/>
              </a:ext>
            </a:extLst>
          </p:cNvPr>
          <p:cNvPicPr>
            <a:picLocks noChangeAspect="1"/>
          </p:cNvPicPr>
          <p:nvPr userDrawn="1"/>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l="28274" b="8234"/>
          <a:stretch/>
        </p:blipFill>
        <p:spPr>
          <a:xfrm>
            <a:off x="7381053" y="436524"/>
            <a:ext cx="1150802" cy="404332"/>
          </a:xfrm>
          <a:prstGeom prst="rect">
            <a:avLst/>
          </a:prstGeom>
        </p:spPr>
      </p:pic>
    </p:spTree>
    <p:extLst>
      <p:ext uri="{BB962C8B-B14F-4D97-AF65-F5344CB8AC3E}">
        <p14:creationId xmlns:p14="http://schemas.microsoft.com/office/powerpoint/2010/main" val="4029587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6" name="IMG_3961-filtered.jpeg"/>
          <p:cNvPicPr>
            <a:picLocks noChangeAspect="1"/>
          </p:cNvPicPr>
          <p:nvPr userDrawn="1"/>
        </p:nvPicPr>
        <p:blipFill>
          <a:blip r:embed="rId2"/>
          <a:srcRect t="6201" b="6201"/>
          <a:stretch>
            <a:fillRect/>
          </a:stretch>
        </p:blipFill>
        <p:spPr bwMode="auto">
          <a:xfrm>
            <a:off x="0" y="4"/>
            <a:ext cx="8639175" cy="5339953"/>
          </a:xfrm>
          <a:prstGeom prst="rect">
            <a:avLst/>
          </a:prstGeom>
          <a:noFill/>
          <a:ln w="9525">
            <a:noFill/>
            <a:miter lim="800000"/>
            <a:headEnd/>
            <a:tailEnd/>
          </a:ln>
          <a:effectLst/>
        </p:spPr>
      </p:pic>
      <p:cxnSp>
        <p:nvCxnSpPr>
          <p:cNvPr id="10" name="直线连接符 9"/>
          <p:cNvCxnSpPr/>
          <p:nvPr userDrawn="1"/>
        </p:nvCxnSpPr>
        <p:spPr>
          <a:xfrm>
            <a:off x="6275523" y="5634041"/>
            <a:ext cx="0" cy="922963"/>
          </a:xfrm>
          <a:prstGeom prst="line">
            <a:avLst/>
          </a:prstGeom>
          <a:ln w="19050">
            <a:solidFill>
              <a:srgbClr val="112391"/>
            </a:solidFill>
            <a:tailEnd type="none"/>
          </a:ln>
        </p:spPr>
        <p:style>
          <a:lnRef idx="1">
            <a:schemeClr val="accent1"/>
          </a:lnRef>
          <a:fillRef idx="0">
            <a:schemeClr val="accent1"/>
          </a:fillRef>
          <a:effectRef idx="0">
            <a:schemeClr val="accent1"/>
          </a:effectRef>
          <a:fontRef idx="minor">
            <a:schemeClr val="tx1"/>
          </a:fontRef>
        </p:style>
      </p:cxnSp>
      <p:sp>
        <p:nvSpPr>
          <p:cNvPr id="29" name="Shape 130"/>
          <p:cNvSpPr txBox="1"/>
          <p:nvPr userDrawn="1"/>
        </p:nvSpPr>
        <p:spPr bwMode="auto">
          <a:xfrm>
            <a:off x="5704615" y="5768977"/>
            <a:ext cx="2934561" cy="630239"/>
          </a:xfrm>
          <a:prstGeom prst="rect">
            <a:avLst/>
          </a:prstGeom>
          <a:noFill/>
          <a:ln w="9525">
            <a:noFill/>
            <a:miter lim="800000"/>
          </a:ln>
          <a:effectLst/>
        </p:spPr>
        <p:txBody>
          <a:bodyPr vert="horz" wrap="square" lIns="0" tIns="0" rIns="0" bIns="0" numCol="1" anchor="b" anchorCtr="0" compatLnSpc="1"/>
          <a:lstStyle>
            <a:lvl1pPr marL="0" marR="0" indent="0" algn="ctr" defTabSz="457200" rtl="0" eaLnBrk="1" fontAlgn="base" latinLnBrk="0" hangingPunct="1">
              <a:lnSpc>
                <a:spcPct val="100000"/>
              </a:lnSpc>
              <a:spcBef>
                <a:spcPct val="0"/>
              </a:spcBef>
              <a:spcAft>
                <a:spcPct val="0"/>
              </a:spcAft>
              <a:buClrTx/>
              <a:buSzTx/>
              <a:buFontTx/>
              <a:buNone/>
              <a:defRPr sz="5400" b="1" baseline="0">
                <a:solidFill>
                  <a:srgbClr val="323333"/>
                </a:solidFill>
                <a:latin typeface="+mn-lt"/>
                <a:ea typeface="Arial" panose="020B0604020202020204"/>
                <a:cs typeface="Arial" panose="020B0604020202020204"/>
                <a:sym typeface="Arial" panose="020B0604020202020204"/>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algn="ctr" eaLnBrk="1" hangingPunct="1"/>
            <a:endParaRPr lang="en-US" altLang="zh-CN" sz="1889" b="1" dirty="0">
              <a:solidFill>
                <a:srgbClr val="112391"/>
              </a:solidFill>
              <a:latin typeface="+mn-lt"/>
              <a:ea typeface="+mj-ea"/>
              <a:sym typeface="方正小标宋简体" charset="0"/>
            </a:endParaRPr>
          </a:p>
        </p:txBody>
      </p:sp>
      <p:sp>
        <p:nvSpPr>
          <p:cNvPr id="7" name="Rectangle 2"/>
          <p:cNvSpPr>
            <a:spLocks noGrp="1" noChangeArrowheads="1"/>
          </p:cNvSpPr>
          <p:nvPr>
            <p:ph type="ctrTitle" hasCustomPrompt="1"/>
          </p:nvPr>
        </p:nvSpPr>
        <p:spPr>
          <a:xfrm>
            <a:off x="152988" y="5769263"/>
            <a:ext cx="4804042" cy="630239"/>
          </a:xfrm>
          <a:prstGeom prst="rect">
            <a:avLst/>
          </a:prstGeom>
        </p:spPr>
        <p:txBody>
          <a:bodyPr/>
          <a:lstStyle>
            <a:lvl1pPr algn="ctr" eaLnBrk="1" hangingPunct="1">
              <a:defRPr lang="de-DE" sz="1701" b="1" kern="1200" baseline="0" dirty="0">
                <a:solidFill>
                  <a:srgbClr val="112391"/>
                </a:solidFill>
                <a:latin typeface="+mn-lt"/>
                <a:ea typeface="+mj-ea"/>
                <a:cs typeface="Arial" panose="020B0604020202020204"/>
                <a:sym typeface="Arial" panose="020B0604020202020204"/>
              </a:defRPr>
            </a:lvl1pPr>
          </a:lstStyle>
          <a:p>
            <a:pPr algn="ctr" eaLnBrk="1" hangingPunct="1"/>
            <a:r>
              <a:rPr kumimoji="1" lang="en-US" altLang="zh-CN" sz="1889" dirty="0"/>
              <a:t>Team</a:t>
            </a:r>
            <a:r>
              <a:rPr kumimoji="1" lang="zh-CN" altLang="en-US" sz="1889" dirty="0"/>
              <a:t> </a:t>
            </a:r>
            <a:r>
              <a:rPr kumimoji="1" lang="en-US" altLang="zh-CN" sz="1889" dirty="0"/>
              <a:t>name</a:t>
            </a:r>
            <a:r>
              <a:rPr kumimoji="1" lang="zh-CN" altLang="en-US" sz="1889" dirty="0"/>
              <a:t> （字体</a:t>
            </a:r>
            <a:r>
              <a:rPr kumimoji="1" lang="en-US" altLang="zh-CN" sz="1889" dirty="0"/>
              <a:t>20</a:t>
            </a:r>
            <a:r>
              <a:rPr kumimoji="1" lang="zh-CN" altLang="en-US" sz="1889" dirty="0"/>
              <a:t>）</a:t>
            </a:r>
            <a:endParaRPr lang="en-US" altLang="zh-CN" sz="1889" b="1" dirty="0">
              <a:solidFill>
                <a:srgbClr val="112391"/>
              </a:solidFill>
              <a:latin typeface="+mn-lt"/>
              <a:ea typeface="+mj-ea"/>
              <a:sym typeface="方正小标宋简体" charset="0"/>
            </a:endParaRPr>
          </a:p>
        </p:txBody>
      </p:sp>
      <p:sp>
        <p:nvSpPr>
          <p:cNvPr id="8" name="文本框 7"/>
          <p:cNvSpPr txBox="1"/>
          <p:nvPr userDrawn="1"/>
        </p:nvSpPr>
        <p:spPr>
          <a:xfrm>
            <a:off x="6120737" y="484828"/>
            <a:ext cx="2184316" cy="310406"/>
          </a:xfrm>
          <a:prstGeom prst="rect">
            <a:avLst/>
          </a:prstGeom>
          <a:noFill/>
        </p:spPr>
        <p:txBody>
          <a:bodyPr wrap="none" rtlCol="0">
            <a:spAutoFit/>
          </a:bodyPr>
          <a:lstStyle/>
          <a:p>
            <a:pPr indent="0"/>
            <a:r>
              <a:rPr kumimoji="1" lang="en-US" altLang="zh-CN" sz="1417" b="1" dirty="0">
                <a:solidFill>
                  <a:schemeClr val="bg1"/>
                </a:solidFill>
                <a:latin typeface="+mn-lt"/>
              </a:rPr>
              <a:t>Beijing</a:t>
            </a:r>
            <a:r>
              <a:rPr kumimoji="1" lang="zh-CN" altLang="en-US" sz="1417" b="1" dirty="0">
                <a:solidFill>
                  <a:schemeClr val="bg1"/>
                </a:solidFill>
                <a:latin typeface="+mn-lt"/>
              </a:rPr>
              <a:t> </a:t>
            </a:r>
            <a:r>
              <a:rPr kumimoji="1" lang="en-US" altLang="zh-CN" sz="1417" b="1" dirty="0">
                <a:solidFill>
                  <a:schemeClr val="bg1"/>
                </a:solidFill>
                <a:latin typeface="+mn-lt"/>
              </a:rPr>
              <a:t>Jiaotong</a:t>
            </a:r>
            <a:r>
              <a:rPr kumimoji="1" lang="zh-CN" altLang="en-US" sz="1417" b="1" baseline="0" dirty="0">
                <a:solidFill>
                  <a:schemeClr val="bg1"/>
                </a:solidFill>
                <a:latin typeface="+mn-lt"/>
              </a:rPr>
              <a:t> </a:t>
            </a:r>
            <a:r>
              <a:rPr kumimoji="1" lang="en-US" altLang="zh-CN" sz="1417" b="1" baseline="0" dirty="0">
                <a:solidFill>
                  <a:schemeClr val="bg1"/>
                </a:solidFill>
                <a:latin typeface="+mn-lt"/>
              </a:rPr>
              <a:t>University</a:t>
            </a:r>
            <a:endParaRPr kumimoji="1" lang="zh-CN" altLang="en-US" sz="1417" b="1" dirty="0">
              <a:solidFill>
                <a:schemeClr val="bg1"/>
              </a:solidFill>
              <a:latin typeface="+mn-lt"/>
            </a:endParaRPr>
          </a:p>
        </p:txBody>
      </p:sp>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25"/>
          <a:stretch>
            <a:fillRect/>
          </a:stretch>
        </p:blipFill>
        <p:spPr>
          <a:xfrm>
            <a:off x="5509404" y="323272"/>
            <a:ext cx="607274" cy="64627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tline Slide">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835" t="-1589" r="8602" b="648"/>
          <a:stretch>
            <a:fillRect/>
          </a:stretch>
        </p:blipFill>
        <p:spPr>
          <a:xfrm>
            <a:off x="92586" y="773708"/>
            <a:ext cx="8545161" cy="6030671"/>
          </a:xfrm>
          <a:prstGeom prst="rect">
            <a:avLst/>
          </a:prstGeom>
        </p:spPr>
      </p:pic>
      <p:sp>
        <p:nvSpPr>
          <p:cNvPr id="14" name="矩形 13"/>
          <p:cNvSpPr/>
          <p:nvPr userDrawn="1"/>
        </p:nvSpPr>
        <p:spPr>
          <a:xfrm flipV="1">
            <a:off x="2132093" y="818000"/>
            <a:ext cx="6524571" cy="45719"/>
          </a:xfrm>
          <a:prstGeom prst="rect">
            <a:avLst/>
          </a:prstGeom>
          <a:gradFill>
            <a:gsLst>
              <a:gs pos="0">
                <a:schemeClr val="bg1"/>
              </a:gs>
              <a:gs pos="100000">
                <a:srgbClr val="112391">
                  <a:lumMod val="100000"/>
                </a:srgbClr>
              </a:gs>
              <a:gs pos="100000">
                <a:srgbClr val="112391">
                  <a:alpha val="60000"/>
                </a:srgbClr>
              </a:gs>
            </a:gsLst>
            <a:lin ang="0" scaled="0"/>
          </a:gra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20" name="文本框 19"/>
          <p:cNvSpPr txBox="1"/>
          <p:nvPr userDrawn="1"/>
        </p:nvSpPr>
        <p:spPr>
          <a:xfrm>
            <a:off x="152988" y="248166"/>
            <a:ext cx="1457450" cy="586635"/>
          </a:xfrm>
          <a:prstGeom prst="rect">
            <a:avLst/>
          </a:prstGeom>
          <a:noFill/>
        </p:spPr>
        <p:txBody>
          <a:bodyPr wrap="none" rtlCol="0">
            <a:spAutoFit/>
          </a:bodyPr>
          <a:lstStyle/>
          <a:p>
            <a:pPr indent="0"/>
            <a:r>
              <a:rPr kumimoji="1" lang="en-US" altLang="zh-CN" sz="3212" b="1" dirty="0">
                <a:solidFill>
                  <a:srgbClr val="112391"/>
                </a:solidFill>
              </a:rPr>
              <a:t>Outline</a:t>
            </a:r>
            <a:endParaRPr kumimoji="1" lang="zh-CN" altLang="en-US" sz="3212" b="1" dirty="0">
              <a:solidFill>
                <a:srgbClr val="112391"/>
              </a:solidFill>
            </a:endParaRPr>
          </a:p>
        </p:txBody>
      </p:sp>
      <p:sp>
        <p:nvSpPr>
          <p:cNvPr id="8" name="Inhaltsplatzhalter 2"/>
          <p:cNvSpPr>
            <a:spLocks noGrp="1"/>
          </p:cNvSpPr>
          <p:nvPr>
            <p:ph idx="1" hasCustomPrompt="1"/>
          </p:nvPr>
        </p:nvSpPr>
        <p:spPr>
          <a:xfrm>
            <a:off x="152986" y="1018839"/>
            <a:ext cx="8333204" cy="5605515"/>
          </a:xfrm>
          <a:prstGeom prst="rect">
            <a:avLst/>
          </a:prstGeom>
        </p:spPr>
        <p:txBody>
          <a:bodyPr/>
          <a:lstStyle>
            <a:lvl1pPr marL="323983" indent="-323983">
              <a:buClrTx/>
              <a:buFont typeface="Arial" panose="020B0604020202020204" pitchFamily="34" charset="0"/>
              <a:buChar char="•"/>
              <a:defRPr sz="2268" b="0">
                <a:solidFill>
                  <a:srgbClr val="112391"/>
                </a:solidFill>
                <a:latin typeface="PingFang SC" charset="-122"/>
                <a:ea typeface="PingFang SC" charset="-122"/>
                <a:cs typeface="PingFang SC" charset="-122"/>
              </a:defRPr>
            </a:lvl1pPr>
            <a:lvl2pPr marL="689964" indent="-323983">
              <a:buClrTx/>
              <a:buFont typeface=".HelveticaNeueDeskInterface-Regular" charset="0"/>
              <a:buChar char="-"/>
              <a:defRPr sz="1889" b="0">
                <a:solidFill>
                  <a:srgbClr val="112391"/>
                </a:solidFill>
                <a:latin typeface="PingFang SC" charset="-122"/>
                <a:ea typeface="PingFang SC" charset="-122"/>
                <a:cs typeface="PingFang SC" charset="-122"/>
              </a:defRPr>
            </a:lvl2pPr>
          </a:lstStyle>
          <a:p>
            <a:pPr lvl="0"/>
            <a:r>
              <a:rPr lang="zh-CN" altLang="en-US" dirty="0"/>
              <a:t>一级标题（字体</a:t>
            </a:r>
            <a:r>
              <a:rPr lang="en-US" altLang="zh-CN" dirty="0"/>
              <a:t>24</a:t>
            </a:r>
            <a:r>
              <a:rPr lang="zh-CN" altLang="en-US" dirty="0"/>
              <a:t>）</a:t>
            </a:r>
          </a:p>
          <a:p>
            <a:pPr lvl="1"/>
            <a:r>
              <a:rPr lang="zh-CN" altLang="en-US" dirty="0"/>
              <a:t>二级标题（字体</a:t>
            </a:r>
            <a:r>
              <a:rPr lang="en-US" altLang="zh-CN" dirty="0"/>
              <a:t>24</a:t>
            </a:r>
            <a:r>
              <a:rPr lang="zh-CN" altLang="en-US" dirty="0"/>
              <a:t>）</a:t>
            </a:r>
          </a:p>
          <a:p>
            <a:pPr lvl="0"/>
            <a:r>
              <a:rPr lang="en-US" altLang="zh-CN" dirty="0"/>
              <a:t>Content</a:t>
            </a:r>
            <a:endParaRPr lang="zh-CN" altLang="en-US" dirty="0"/>
          </a:p>
          <a:p>
            <a:pPr lvl="0"/>
            <a:r>
              <a:rPr lang="en-US" altLang="zh-CN" dirty="0"/>
              <a:t>Content</a:t>
            </a:r>
            <a:endParaRPr lang="zh-CN" altLang="en-US" dirty="0"/>
          </a:p>
          <a:p>
            <a:pPr lvl="0"/>
            <a:endParaRPr lang="zh-CN" altLang="en-US" dirty="0"/>
          </a:p>
          <a:p>
            <a:pPr lvl="0"/>
            <a:endParaRPr lang="zh-CN" altLang="en-US" dirty="0"/>
          </a:p>
          <a:p>
            <a:pPr lvl="1"/>
            <a:endParaRPr lang="zh-CN" altLang="en-US" dirty="0"/>
          </a:p>
          <a:p>
            <a:pPr lvl="1"/>
            <a:endParaRPr lang="zh-CN" altLang="en-US" dirty="0"/>
          </a:p>
          <a:p>
            <a:pPr lvl="0"/>
            <a:endParaRPr lang="de-DE" dirty="0"/>
          </a:p>
          <a:p>
            <a:pPr lvl="0"/>
            <a:endParaRPr lang="de-DE" dirty="0"/>
          </a:p>
        </p:txBody>
      </p:sp>
      <p:sp>
        <p:nvSpPr>
          <p:cNvPr id="10" name="文本框 9">
            <a:extLst>
              <a:ext uri="{FF2B5EF4-FFF2-40B4-BE49-F238E27FC236}">
                <a16:creationId xmlns:a16="http://schemas.microsoft.com/office/drawing/2014/main" id="{5F6E9A6E-CA1B-E24B-AD79-3153930D101D}"/>
              </a:ext>
            </a:extLst>
          </p:cNvPr>
          <p:cNvSpPr txBox="1"/>
          <p:nvPr userDrawn="1"/>
        </p:nvSpPr>
        <p:spPr>
          <a:xfrm>
            <a:off x="6143678" y="491228"/>
            <a:ext cx="2495497" cy="295915"/>
          </a:xfrm>
          <a:prstGeom prst="rect">
            <a:avLst/>
          </a:prstGeom>
          <a:noFill/>
        </p:spPr>
        <p:txBody>
          <a:bodyPr wrap="square" rtlCol="0">
            <a:spAutoFit/>
          </a:bodyPr>
          <a:lstStyle/>
          <a:p>
            <a:pPr indent="0" algn="r"/>
            <a:r>
              <a:rPr kumimoji="1" lang="en-US" altLang="zh-CN" sz="1323" b="1" kern="1200" dirty="0">
                <a:solidFill>
                  <a:srgbClr val="112391"/>
                </a:solidFill>
                <a:latin typeface="+mn-lt"/>
                <a:ea typeface="+mn-ea"/>
                <a:cs typeface="+mn-cs"/>
              </a:rPr>
              <a:t>Beijing</a:t>
            </a:r>
            <a:r>
              <a:rPr kumimoji="1" lang="zh-CN" altLang="en-US" sz="1323" b="1" dirty="0">
                <a:solidFill>
                  <a:schemeClr val="bg1"/>
                </a:solidFill>
                <a:latin typeface="+mj-lt"/>
              </a:rPr>
              <a:t> </a:t>
            </a:r>
            <a:r>
              <a:rPr kumimoji="1" lang="en-US" altLang="zh-CN" sz="1323" b="1" kern="1200" dirty="0">
                <a:solidFill>
                  <a:srgbClr val="112391"/>
                </a:solidFill>
                <a:latin typeface="+mn-lt"/>
                <a:ea typeface="+mn-ea"/>
                <a:cs typeface="+mn-cs"/>
              </a:rPr>
              <a:t>Jiaotong</a:t>
            </a:r>
            <a:r>
              <a:rPr kumimoji="1" lang="zh-CN" altLang="en-US" sz="1323" b="1" kern="1200" dirty="0">
                <a:solidFill>
                  <a:srgbClr val="112391"/>
                </a:solidFill>
                <a:latin typeface="+mn-lt"/>
                <a:ea typeface="+mn-ea"/>
                <a:cs typeface="+mn-cs"/>
              </a:rPr>
              <a:t> </a:t>
            </a:r>
            <a:r>
              <a:rPr kumimoji="1" lang="en-US" altLang="zh-CN" sz="1323" b="1" kern="1200" dirty="0">
                <a:solidFill>
                  <a:srgbClr val="112391"/>
                </a:solidFill>
                <a:latin typeface="+mn-lt"/>
                <a:ea typeface="+mn-ea"/>
                <a:cs typeface="+mn-cs"/>
              </a:rPr>
              <a:t>University</a:t>
            </a:r>
            <a:endParaRPr kumimoji="1" lang="zh-CN" altLang="en-US" sz="1323" b="1" kern="1200" dirty="0">
              <a:solidFill>
                <a:srgbClr val="112391"/>
              </a:solidFill>
              <a:latin typeface="+mn-lt"/>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utline Slide">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8D0884DF-75ED-214A-AE9D-A7419F6692A7}"/>
              </a:ext>
            </a:extLst>
          </p:cNvPr>
          <p:cNvSpPr/>
          <p:nvPr userDrawn="1"/>
        </p:nvSpPr>
        <p:spPr>
          <a:xfrm flipV="1">
            <a:off x="3314096" y="450815"/>
            <a:ext cx="5342568" cy="373041"/>
          </a:xfrm>
          <a:prstGeom prst="rect">
            <a:avLst/>
          </a:prstGeom>
          <a:gradFill>
            <a:gsLst>
              <a:gs pos="0">
                <a:schemeClr val="bg1"/>
              </a:gs>
              <a:gs pos="100000">
                <a:srgbClr val="112391">
                  <a:lumMod val="100000"/>
                </a:srgbClr>
              </a:gs>
              <a:gs pos="100000">
                <a:srgbClr val="112391">
                  <a:alpha val="60000"/>
                </a:srgbClr>
              </a:gs>
            </a:gsLst>
            <a:lin ang="0" scaled="0"/>
          </a:gra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4" name="矩形 13"/>
          <p:cNvSpPr/>
          <p:nvPr userDrawn="1"/>
        </p:nvSpPr>
        <p:spPr>
          <a:xfrm flipV="1">
            <a:off x="2132093" y="818000"/>
            <a:ext cx="6524571" cy="45719"/>
          </a:xfrm>
          <a:prstGeom prst="rect">
            <a:avLst/>
          </a:prstGeom>
          <a:gradFill>
            <a:gsLst>
              <a:gs pos="0">
                <a:schemeClr val="bg1"/>
              </a:gs>
              <a:gs pos="100000">
                <a:srgbClr val="112391">
                  <a:lumMod val="100000"/>
                </a:srgbClr>
              </a:gs>
              <a:gs pos="100000">
                <a:srgbClr val="112391">
                  <a:alpha val="60000"/>
                </a:srgbClr>
              </a:gs>
            </a:gsLst>
            <a:lin ang="0" scaled="0"/>
          </a:gra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20" name="文本框 19"/>
          <p:cNvSpPr txBox="1"/>
          <p:nvPr userDrawn="1"/>
        </p:nvSpPr>
        <p:spPr>
          <a:xfrm>
            <a:off x="508940" y="248166"/>
            <a:ext cx="1056700" cy="615681"/>
          </a:xfrm>
          <a:prstGeom prst="rect">
            <a:avLst/>
          </a:prstGeom>
          <a:noFill/>
        </p:spPr>
        <p:txBody>
          <a:bodyPr wrap="none" rtlCol="0">
            <a:spAutoFit/>
          </a:bodyPr>
          <a:lstStyle/>
          <a:p>
            <a:pPr indent="0"/>
            <a:r>
              <a:rPr kumimoji="1" lang="zh-CN" altLang="en-US" sz="3401" b="1" dirty="0">
                <a:solidFill>
                  <a:srgbClr val="112391"/>
                </a:solidFill>
                <a:latin typeface="微软雅黑" panose="020B0503020204020204" charset="-122"/>
                <a:ea typeface="微软雅黑" panose="020B0503020204020204" charset="-122"/>
                <a:cs typeface="PingFang SC" charset="-122"/>
              </a:rPr>
              <a:t>目录</a:t>
            </a:r>
          </a:p>
        </p:txBody>
      </p:sp>
      <p:pic>
        <p:nvPicPr>
          <p:cNvPr id="7" name="图片 6">
            <a:extLst>
              <a:ext uri="{FF2B5EF4-FFF2-40B4-BE49-F238E27FC236}">
                <a16:creationId xmlns:a16="http://schemas.microsoft.com/office/drawing/2014/main" id="{A19EC70B-820D-425B-9D2C-4F4653979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6568" y="1238924"/>
            <a:ext cx="5259766" cy="5560060"/>
          </a:xfrm>
          <a:prstGeom prst="rect">
            <a:avLst/>
          </a:prstGeom>
        </p:spPr>
      </p:pic>
      <p:sp>
        <p:nvSpPr>
          <p:cNvPr id="11" name="灯片编号占位符 1">
            <a:extLst>
              <a:ext uri="{FF2B5EF4-FFF2-40B4-BE49-F238E27FC236}">
                <a16:creationId xmlns:a16="http://schemas.microsoft.com/office/drawing/2014/main" id="{04B28E6D-61D5-214D-80C9-9D469AD54B0A}"/>
              </a:ext>
            </a:extLst>
          </p:cNvPr>
          <p:cNvSpPr>
            <a:spLocks noGrp="1"/>
          </p:cNvSpPr>
          <p:nvPr>
            <p:ph type="sldNum" sz="quarter" idx="4"/>
          </p:nvPr>
        </p:nvSpPr>
        <p:spPr>
          <a:xfrm>
            <a:off x="8213000" y="43739"/>
            <a:ext cx="413082" cy="365125"/>
          </a:xfrm>
          <a:prstGeom prst="rect">
            <a:avLst/>
          </a:prstGeom>
        </p:spPr>
        <p:txBody>
          <a:bodyPr vert="horz" lIns="91440" tIns="45720" rIns="91440" bIns="45720" rtlCol="0" anchor="ctr"/>
          <a:lstStyle>
            <a:lvl1pPr algn="r">
              <a:defRPr sz="1134" b="1" i="0" baseline="0">
                <a:solidFill>
                  <a:schemeClr val="bg2">
                    <a:lumMod val="75000"/>
                  </a:schemeClr>
                </a:solidFill>
              </a:defRPr>
            </a:lvl1pPr>
          </a:lstStyle>
          <a:p>
            <a:fld id="{7BC01B97-BE90-DE43-87FD-56A468D87D54}" type="slidenum">
              <a:rPr kumimoji="1" lang="zh-CN" altLang="en-US" smtClean="0"/>
              <a:pPr/>
              <a:t>‹#›</a:t>
            </a:fld>
            <a:endParaRPr kumimoji="1" lang="zh-CN" altLang="en-US" dirty="0">
              <a:solidFill>
                <a:schemeClr val="bg2">
                  <a:lumMod val="75000"/>
                </a:schemeClr>
              </a:solidFill>
            </a:endParaRPr>
          </a:p>
        </p:txBody>
      </p:sp>
      <p:pic>
        <p:nvPicPr>
          <p:cNvPr id="12" name="图片 11">
            <a:extLst>
              <a:ext uri="{FF2B5EF4-FFF2-40B4-BE49-F238E27FC236}">
                <a16:creationId xmlns:a16="http://schemas.microsoft.com/office/drawing/2014/main" id="{21385724-7AC7-1E4D-8F26-F4D38EF2422C}"/>
              </a:ext>
            </a:extLst>
          </p:cNvPr>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66000"/>
                    </a14:imgEffect>
                    <a14:imgEffect>
                      <a14:brightnessContrast bright="100000" contrast="40000"/>
                    </a14:imgEffect>
                  </a14:imgLayer>
                </a14:imgProps>
              </a:ext>
              <a:ext uri="{28A0092B-C50C-407E-A947-70E740481C1C}">
                <a14:useLocalDpi xmlns:a14="http://schemas.microsoft.com/office/drawing/2010/main" val="0"/>
              </a:ext>
            </a:extLst>
          </a:blip>
          <a:srcRect l="28274" b="8234"/>
          <a:stretch/>
        </p:blipFill>
        <p:spPr>
          <a:xfrm>
            <a:off x="7381055" y="435908"/>
            <a:ext cx="1147578" cy="403200"/>
          </a:xfrm>
          <a:prstGeom prst="rect">
            <a:avLst/>
          </a:prstGeom>
          <a:noFill/>
        </p:spPr>
      </p:pic>
      <p:sp>
        <p:nvSpPr>
          <p:cNvPr id="18" name="内容占位符 1">
            <a:extLst>
              <a:ext uri="{FF2B5EF4-FFF2-40B4-BE49-F238E27FC236}">
                <a16:creationId xmlns:a16="http://schemas.microsoft.com/office/drawing/2014/main" id="{A7FB5F7F-B220-E940-98D9-2A8D49BC4F23}"/>
              </a:ext>
            </a:extLst>
          </p:cNvPr>
          <p:cNvSpPr txBox="1">
            <a:spLocks/>
          </p:cNvSpPr>
          <p:nvPr userDrawn="1"/>
        </p:nvSpPr>
        <p:spPr>
          <a:xfrm>
            <a:off x="568727" y="863719"/>
            <a:ext cx="8061378" cy="5935267"/>
          </a:xfrm>
          <a:prstGeom prst="rect">
            <a:avLst/>
          </a:prstGeom>
          <a:solidFill>
            <a:schemeClr val="bg1">
              <a:alpha val="60000"/>
            </a:schemeClr>
          </a:solidFill>
        </p:spPr>
        <p:txBody>
          <a:bodyPr anchor="t" anchorCtr="0"/>
          <a:lstStyle>
            <a:lvl1pPr marL="342900" indent="-342900" algn="l" rtl="0" fontAlgn="base">
              <a:spcBef>
                <a:spcPct val="20000"/>
              </a:spcBef>
              <a:spcAft>
                <a:spcPct val="0"/>
              </a:spcAft>
              <a:buClrTx/>
              <a:buFont typeface="Arial" panose="020B0604020202020204" pitchFamily="34" charset="0"/>
              <a:buChar char="•"/>
              <a:defRPr sz="2400" b="0">
                <a:solidFill>
                  <a:srgbClr val="112391"/>
                </a:solidFill>
                <a:latin typeface="PingFang SC" charset="-122"/>
                <a:ea typeface="PingFang SC" charset="-122"/>
                <a:cs typeface="PingFang SC" charset="-122"/>
              </a:defRPr>
            </a:lvl1pPr>
            <a:lvl2pPr marL="730250" indent="-342900" algn="l" rtl="0" fontAlgn="base">
              <a:spcBef>
                <a:spcPct val="20000"/>
              </a:spcBef>
              <a:spcAft>
                <a:spcPct val="0"/>
              </a:spcAft>
              <a:buClrTx/>
              <a:buFont typeface=".HelveticaNeueDeskInterface-Regular" charset="0"/>
              <a:buChar char="-"/>
              <a:defRPr sz="2000" b="0">
                <a:solidFill>
                  <a:srgbClr val="112391"/>
                </a:solidFill>
                <a:latin typeface="PingFang SC" charset="-122"/>
                <a:ea typeface="PingFang SC" charset="-122"/>
                <a:cs typeface="PingFang SC" charset="-122"/>
              </a:defRPr>
            </a:lvl2pPr>
            <a:lvl3pPr marL="361950" indent="-170180" algn="l" rtl="0" fontAlgn="base">
              <a:spcBef>
                <a:spcPct val="20000"/>
              </a:spcBef>
              <a:spcAft>
                <a:spcPct val="0"/>
              </a:spcAft>
              <a:buClr>
                <a:schemeClr val="tx1"/>
              </a:buClr>
              <a:buFont typeface="Wingdings" panose="05000000000000000000" pitchFamily="2" charset="2"/>
              <a:buChar char="§"/>
              <a:defRPr sz="1600">
                <a:solidFill>
                  <a:schemeClr val="tx1"/>
                </a:solidFill>
                <a:latin typeface="+mn-lt"/>
              </a:defRPr>
            </a:lvl3pPr>
            <a:lvl4pPr marL="542925" indent="-179705" algn="l" rtl="0" fontAlgn="base">
              <a:spcBef>
                <a:spcPct val="20000"/>
              </a:spcBef>
              <a:spcAft>
                <a:spcPct val="0"/>
              </a:spcAft>
              <a:buClr>
                <a:schemeClr val="tx1"/>
              </a:buClr>
              <a:buFont typeface="Wingdings" panose="05000000000000000000" pitchFamily="2" charset="2"/>
              <a:buChar char="§"/>
              <a:defRPr sz="1600">
                <a:solidFill>
                  <a:schemeClr val="tx1"/>
                </a:solidFill>
                <a:latin typeface="+mn-lt"/>
              </a:defRPr>
            </a:lvl4pPr>
            <a:lvl5pPr marL="742950" indent="-198755" algn="l" rtl="0" fontAlgn="base">
              <a:spcBef>
                <a:spcPct val="20000"/>
              </a:spcBef>
              <a:spcAft>
                <a:spcPct val="0"/>
              </a:spcAft>
              <a:buClr>
                <a:schemeClr val="tx1"/>
              </a:buClr>
              <a:buFont typeface="Wingdings" panose="05000000000000000000" pitchFamily="2" charset="2"/>
              <a:buChar char="§"/>
              <a:defRPr sz="1600">
                <a:solidFill>
                  <a:schemeClr val="tx1"/>
                </a:solidFill>
                <a:latin typeface="+mn-lt"/>
              </a:defRPr>
            </a:lvl5pPr>
            <a:lvl6pPr marL="1200150" indent="-198755" algn="l" rtl="0" fontAlgn="base">
              <a:spcBef>
                <a:spcPct val="20000"/>
              </a:spcBef>
              <a:spcAft>
                <a:spcPct val="0"/>
              </a:spcAft>
              <a:buFont typeface="Wingdings" panose="05000000000000000000" pitchFamily="2" charset="2"/>
              <a:buChar char="§"/>
              <a:defRPr sz="1600">
                <a:solidFill>
                  <a:schemeClr val="tx1"/>
                </a:solidFill>
                <a:latin typeface="+mn-lt"/>
              </a:defRPr>
            </a:lvl6pPr>
            <a:lvl7pPr marL="1657350" indent="-198755" algn="l" rtl="0" fontAlgn="base">
              <a:spcBef>
                <a:spcPct val="20000"/>
              </a:spcBef>
              <a:spcAft>
                <a:spcPct val="0"/>
              </a:spcAft>
              <a:buFont typeface="Wingdings" panose="05000000000000000000" pitchFamily="2" charset="2"/>
              <a:buChar char="§"/>
              <a:defRPr sz="1600">
                <a:solidFill>
                  <a:schemeClr val="tx1"/>
                </a:solidFill>
                <a:latin typeface="+mn-lt"/>
              </a:defRPr>
            </a:lvl7pPr>
            <a:lvl8pPr marL="2114550" indent="-198755" algn="l" rtl="0" fontAlgn="base">
              <a:spcBef>
                <a:spcPct val="20000"/>
              </a:spcBef>
              <a:spcAft>
                <a:spcPct val="0"/>
              </a:spcAft>
              <a:buFont typeface="Wingdings" panose="05000000000000000000" pitchFamily="2" charset="2"/>
              <a:buChar char="§"/>
              <a:defRPr sz="1600">
                <a:solidFill>
                  <a:schemeClr val="tx1"/>
                </a:solidFill>
                <a:latin typeface="+mn-lt"/>
              </a:defRPr>
            </a:lvl8pPr>
            <a:lvl9pPr marL="2571750" indent="-198755" algn="l" rtl="0" fontAlgn="base">
              <a:spcBef>
                <a:spcPct val="20000"/>
              </a:spcBef>
              <a:spcAft>
                <a:spcPct val="0"/>
              </a:spcAft>
              <a:buFont typeface="Wingdings" panose="05000000000000000000" pitchFamily="2" charset="2"/>
              <a:buChar char="§"/>
              <a:defRPr sz="1600">
                <a:solidFill>
                  <a:schemeClr val="tx1"/>
                </a:solidFill>
                <a:latin typeface="+mn-lt"/>
              </a:defRPr>
            </a:lvl9pPr>
          </a:lstStyle>
          <a:p>
            <a:pPr marL="485974" indent="-485974" fontAlgn="auto">
              <a:lnSpc>
                <a:spcPct val="200000"/>
              </a:lnSpc>
              <a:spcBef>
                <a:spcPts val="0"/>
              </a:spcBef>
              <a:spcAft>
                <a:spcPts val="0"/>
              </a:spcAft>
              <a:buFont typeface="+mj-lt"/>
              <a:buAutoNum type="arabicPeriod"/>
              <a:defRPr/>
            </a:pPr>
            <a:endParaRPr kumimoji="1" lang="zh-CN" altLang="en-US" sz="2646" b="1" kern="0" dirty="0">
              <a:solidFill>
                <a:srgbClr val="102391"/>
              </a:solidFill>
              <a:latin typeface="微软雅黑" charset="0"/>
              <a:ea typeface="微软雅黑" charset="0"/>
              <a:cs typeface="微软雅黑"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ank_u1">
    <p:spTree>
      <p:nvGrpSpPr>
        <p:cNvPr id="1" name=""/>
        <p:cNvGrpSpPr/>
        <p:nvPr/>
      </p:nvGrpSpPr>
      <p:grpSpPr>
        <a:xfrm>
          <a:off x="0" y="0"/>
          <a:ext cx="0" cy="0"/>
          <a:chOff x="0" y="0"/>
          <a:chExt cx="0" cy="0"/>
        </a:xfrm>
      </p:grpSpPr>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44" r="24824"/>
          <a:stretch>
            <a:fillRect/>
          </a:stretch>
        </p:blipFill>
        <p:spPr>
          <a:xfrm>
            <a:off x="-17487" y="1628801"/>
            <a:ext cx="8674151" cy="5220580"/>
          </a:xfrm>
          <a:prstGeom prst="rect">
            <a:avLst/>
          </a:prstGeom>
        </p:spPr>
      </p:pic>
      <p:sp>
        <p:nvSpPr>
          <p:cNvPr id="8" name="Rectangle 2"/>
          <p:cNvSpPr>
            <a:spLocks noGrp="1" noChangeArrowheads="1"/>
          </p:cNvSpPr>
          <p:nvPr>
            <p:ph type="ctrTitle" hasCustomPrompt="1"/>
          </p:nvPr>
        </p:nvSpPr>
        <p:spPr>
          <a:xfrm>
            <a:off x="2436036" y="2616186"/>
            <a:ext cx="3783919" cy="615553"/>
          </a:xfrm>
          <a:prstGeom prst="rect">
            <a:avLst/>
          </a:prstGeom>
        </p:spPr>
        <p:txBody>
          <a:bodyPr/>
          <a:lstStyle>
            <a:lvl1pPr marL="0" indent="0" algn="ctr">
              <a:lnSpc>
                <a:spcPct val="100000"/>
              </a:lnSpc>
              <a:buFont typeface="Arial" panose="020B0604020202020204" pitchFamily="34" charset="0"/>
              <a:buNone/>
              <a:defRPr sz="4535" b="1" baseline="0">
                <a:solidFill>
                  <a:srgbClr val="112391"/>
                </a:solidFill>
                <a:latin typeface="PingFang SC" charset="-122"/>
                <a:ea typeface="PingFang SC" charset="-122"/>
                <a:cs typeface="PingFang SC" charset="-122"/>
              </a:defRPr>
            </a:lvl1pPr>
          </a:lstStyle>
          <a:p>
            <a:pPr lvl="0"/>
            <a:r>
              <a:rPr lang="en-US" altLang="zh-CN" dirty="0"/>
              <a:t>Title</a:t>
            </a:r>
            <a:endParaRPr lang="de-DE" altLang="zh-CN" dirty="0"/>
          </a:p>
        </p:txBody>
      </p:sp>
      <p:sp>
        <p:nvSpPr>
          <p:cNvPr id="5" name="文本框 4"/>
          <p:cNvSpPr txBox="1"/>
          <p:nvPr userDrawn="1"/>
        </p:nvSpPr>
        <p:spPr>
          <a:xfrm>
            <a:off x="9134659" y="2017060"/>
            <a:ext cx="184731" cy="383054"/>
          </a:xfrm>
          <a:prstGeom prst="rect">
            <a:avLst/>
          </a:prstGeom>
        </p:spPr>
        <p:txBody>
          <a:bodyPr wrap="none" rtlCol="0">
            <a:spAutoFit/>
          </a:bodyPr>
          <a:lstStyle/>
          <a:p>
            <a:pPr marL="0" marR="0" indent="0" algn="l" defTabSz="863954" rtl="0" eaLnBrk="1" fontAlgn="base" latinLnBrk="0" hangingPunct="1">
              <a:lnSpc>
                <a:spcPct val="100000"/>
              </a:lnSpc>
              <a:spcBef>
                <a:spcPct val="0"/>
              </a:spcBef>
              <a:spcAft>
                <a:spcPct val="0"/>
              </a:spcAft>
              <a:buClrTx/>
              <a:buSzTx/>
              <a:buFont typeface="Arial" panose="020B0604020202020204" pitchFamily="34" charset="0"/>
              <a:buNone/>
            </a:pPr>
            <a:endParaRPr kumimoji="1" lang="zh-CN" altLang="en-US" sz="1889" b="0" dirty="0"/>
          </a:p>
        </p:txBody>
      </p:sp>
      <p:sp>
        <p:nvSpPr>
          <p:cNvPr id="15" name="椭圆 14"/>
          <p:cNvSpPr/>
          <p:nvPr userDrawn="1"/>
        </p:nvSpPr>
        <p:spPr>
          <a:xfrm>
            <a:off x="2563405" y="1057341"/>
            <a:ext cx="3529189" cy="3735415"/>
          </a:xfrm>
          <a:prstGeom prst="ellipse">
            <a:avLst/>
          </a:prstGeom>
          <a:noFill/>
          <a:ln w="19050">
            <a:solidFill>
              <a:srgbClr val="102391"/>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7" name="椭圆 16"/>
          <p:cNvSpPr/>
          <p:nvPr userDrawn="1"/>
        </p:nvSpPr>
        <p:spPr>
          <a:xfrm>
            <a:off x="2508029" y="998732"/>
            <a:ext cx="3639933" cy="3852631"/>
          </a:xfrm>
          <a:prstGeom prst="ellipse">
            <a:avLst/>
          </a:prstGeom>
          <a:noFill/>
          <a:ln w="19050">
            <a:solidFill>
              <a:srgbClr val="102391"/>
            </a:solidFill>
            <a:prstDash val="soli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2" name="椭圆 11"/>
          <p:cNvSpPr/>
          <p:nvPr userDrawn="1"/>
        </p:nvSpPr>
        <p:spPr>
          <a:xfrm>
            <a:off x="5340076" y="1475985"/>
            <a:ext cx="752516" cy="796488"/>
          </a:xfrm>
          <a:prstGeom prst="ellipse">
            <a:avLst/>
          </a:prstGeom>
          <a:solidFill>
            <a:srgbClr val="102391"/>
          </a:solidFill>
          <a:ln w="19050">
            <a:solidFill>
              <a:srgbClr val="26268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3023" dirty="0"/>
              <a:t>1</a:t>
            </a:r>
            <a:endParaRPr kumimoji="1" lang="zh-CN" altLang="en-US" sz="3023" dirty="0"/>
          </a:p>
        </p:txBody>
      </p:sp>
      <p:sp>
        <p:nvSpPr>
          <p:cNvPr id="2" name="文本框 1"/>
          <p:cNvSpPr txBox="1"/>
          <p:nvPr userDrawn="1"/>
        </p:nvSpPr>
        <p:spPr>
          <a:xfrm>
            <a:off x="4935773" y="3"/>
            <a:ext cx="3700560" cy="295915"/>
          </a:xfrm>
          <a:prstGeom prst="rect">
            <a:avLst/>
          </a:prstGeom>
          <a:ln>
            <a:solidFill>
              <a:srgbClr val="102391"/>
            </a:solidFill>
          </a:ln>
        </p:spPr>
        <p:txBody>
          <a:bodyPr wrap="square" rtlCol="0">
            <a:spAutoFit/>
          </a:bodyPr>
          <a:lstStyle/>
          <a:p>
            <a:pPr marL="0" marR="0" indent="0" algn="r" defTabSz="863954"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323" dirty="0">
                <a:solidFill>
                  <a:srgbClr val="102391"/>
                </a:solidFill>
                <a:latin typeface="PingFang SC" charset="-122"/>
                <a:ea typeface="PingFang SC" charset="-122"/>
                <a:cs typeface="PingFang SC" charset="-122"/>
              </a:rPr>
              <a:t>能量有效的无线信能同传网络性能优化 </a:t>
            </a:r>
            <a:r>
              <a:rPr lang="en-US" altLang="zh-CN" sz="1323" dirty="0">
                <a:solidFill>
                  <a:srgbClr val="102391"/>
                </a:solidFill>
                <a:latin typeface="PingFang SC" charset="-122"/>
                <a:ea typeface="PingFang SC" charset="-122"/>
                <a:cs typeface="PingFang SC" charset="-122"/>
              </a:rPr>
              <a:t>|</a:t>
            </a:r>
            <a:r>
              <a:rPr lang="zh-CN" altLang="en-US" sz="1323" dirty="0">
                <a:solidFill>
                  <a:srgbClr val="102391"/>
                </a:solidFill>
                <a:latin typeface="PingFang SC" charset="-122"/>
                <a:ea typeface="PingFang SC" charset="-122"/>
                <a:cs typeface="PingFang SC" charset="-122"/>
              </a:rPr>
              <a:t> </a:t>
            </a:r>
            <a:r>
              <a:rPr kumimoji="1" lang="zh-CN" altLang="en-US" sz="1323" b="0" dirty="0">
                <a:solidFill>
                  <a:srgbClr val="102391"/>
                </a:solidFill>
                <a:latin typeface="PingFang SC" charset="-122"/>
                <a:ea typeface="PingFang SC" charset="-122"/>
                <a:cs typeface="PingFang SC" charset="-122"/>
              </a:rPr>
              <a:t>陆杨</a:t>
            </a:r>
            <a:endParaRPr kumimoji="1" lang="zh-CN" altLang="en-US" sz="1323" b="0" dirty="0">
              <a:solidFill>
                <a:srgbClr val="102391"/>
              </a:solidFill>
            </a:endParaRPr>
          </a:p>
        </p:txBody>
      </p:sp>
      <p:sp>
        <p:nvSpPr>
          <p:cNvPr id="3" name="矩形 2"/>
          <p:cNvSpPr/>
          <p:nvPr userDrawn="1"/>
        </p:nvSpPr>
        <p:spPr>
          <a:xfrm>
            <a:off x="-17486" y="78"/>
            <a:ext cx="5059920" cy="307700"/>
          </a:xfrm>
          <a:prstGeom prst="rect">
            <a:avLst/>
          </a:prstGeom>
          <a:solidFill>
            <a:srgbClr val="102391"/>
          </a:solidFill>
          <a:ln w="9525">
            <a:solidFill>
              <a:srgbClr val="10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1" name="文本框 10"/>
          <p:cNvSpPr txBox="1"/>
          <p:nvPr userDrawn="1"/>
        </p:nvSpPr>
        <p:spPr>
          <a:xfrm>
            <a:off x="0" y="2687"/>
            <a:ext cx="3700560" cy="295915"/>
          </a:xfrm>
          <a:prstGeom prst="rect">
            <a:avLst/>
          </a:prstGeom>
          <a:ln>
            <a:solidFill>
              <a:srgbClr val="102391"/>
            </a:solidFill>
          </a:ln>
        </p:spPr>
        <p:txBody>
          <a:bodyPr wrap="square" rtlCol="0">
            <a:spAutoFit/>
          </a:bodyPr>
          <a:lstStyle/>
          <a:p>
            <a:pPr indent="0"/>
            <a:r>
              <a:rPr kumimoji="1" lang="en-US" altLang="zh-CN" sz="1323" b="0" kern="1200" dirty="0">
                <a:solidFill>
                  <a:schemeClr val="bg1"/>
                </a:solidFill>
                <a:latin typeface="Arial" panose="020B0604020202020204" pitchFamily="34" charset="0"/>
                <a:ea typeface="+mn-ea"/>
                <a:cs typeface="+mn-cs"/>
              </a:rPr>
              <a:t>Beijing</a:t>
            </a:r>
            <a:r>
              <a:rPr kumimoji="1" lang="zh-CN" altLang="en-US" sz="1323" b="0" kern="1200" dirty="0">
                <a:solidFill>
                  <a:schemeClr val="bg1"/>
                </a:solidFill>
                <a:latin typeface="Arial" panose="020B0604020202020204" pitchFamily="34" charset="0"/>
                <a:ea typeface="+mn-ea"/>
                <a:cs typeface="+mn-cs"/>
              </a:rPr>
              <a:t> </a:t>
            </a:r>
            <a:r>
              <a:rPr kumimoji="1" lang="en-US" altLang="zh-CN" sz="1323" b="0" kern="1200" dirty="0">
                <a:solidFill>
                  <a:schemeClr val="bg1"/>
                </a:solidFill>
                <a:latin typeface="Arial" panose="020B0604020202020204" pitchFamily="34" charset="0"/>
                <a:ea typeface="+mn-ea"/>
                <a:cs typeface="+mn-cs"/>
              </a:rPr>
              <a:t>Jiaotong</a:t>
            </a:r>
            <a:r>
              <a:rPr kumimoji="1" lang="zh-CN" altLang="en-US" sz="1323" b="0" kern="1200" baseline="0" dirty="0">
                <a:solidFill>
                  <a:schemeClr val="bg1"/>
                </a:solidFill>
                <a:latin typeface="Arial" panose="020B0604020202020204" pitchFamily="34" charset="0"/>
                <a:ea typeface="+mn-ea"/>
                <a:cs typeface="+mn-cs"/>
              </a:rPr>
              <a:t> </a:t>
            </a:r>
            <a:r>
              <a:rPr kumimoji="1" lang="en-US" altLang="zh-CN" sz="1323" b="0" kern="1200" baseline="0" dirty="0">
                <a:solidFill>
                  <a:schemeClr val="bg1"/>
                </a:solidFill>
                <a:latin typeface="Arial" panose="020B0604020202020204" pitchFamily="34" charset="0"/>
                <a:ea typeface="+mn-ea"/>
                <a:cs typeface="+mn-cs"/>
              </a:rPr>
              <a:t>University</a:t>
            </a:r>
            <a:endParaRPr kumimoji="1" lang="zh-CN" altLang="en-US" sz="1323" b="0" kern="1200" dirty="0">
              <a:solidFill>
                <a:schemeClr val="bg1"/>
              </a:solidFill>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hank_u1">
    <p:spTree>
      <p:nvGrpSpPr>
        <p:cNvPr id="1" name=""/>
        <p:cNvGrpSpPr/>
        <p:nvPr/>
      </p:nvGrpSpPr>
      <p:grpSpPr>
        <a:xfrm>
          <a:off x="0" y="0"/>
          <a:ext cx="0" cy="0"/>
          <a:chOff x="0" y="0"/>
          <a:chExt cx="0" cy="0"/>
        </a:xfrm>
      </p:grpSpPr>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44" r="24824"/>
          <a:stretch>
            <a:fillRect/>
          </a:stretch>
        </p:blipFill>
        <p:spPr>
          <a:xfrm>
            <a:off x="-17487" y="1628801"/>
            <a:ext cx="8674151" cy="5220580"/>
          </a:xfrm>
          <a:prstGeom prst="rect">
            <a:avLst/>
          </a:prstGeom>
        </p:spPr>
      </p:pic>
      <p:sp>
        <p:nvSpPr>
          <p:cNvPr id="8" name="Rectangle 2"/>
          <p:cNvSpPr>
            <a:spLocks noGrp="1" noChangeArrowheads="1"/>
          </p:cNvSpPr>
          <p:nvPr>
            <p:ph type="ctrTitle" hasCustomPrompt="1"/>
          </p:nvPr>
        </p:nvSpPr>
        <p:spPr>
          <a:xfrm>
            <a:off x="2436036" y="2616186"/>
            <a:ext cx="3783919" cy="615553"/>
          </a:xfrm>
          <a:prstGeom prst="rect">
            <a:avLst/>
          </a:prstGeom>
        </p:spPr>
        <p:txBody>
          <a:bodyPr/>
          <a:lstStyle>
            <a:lvl1pPr marL="0" indent="0" algn="ctr">
              <a:lnSpc>
                <a:spcPct val="100000"/>
              </a:lnSpc>
              <a:buFont typeface="Arial" panose="020B0604020202020204" pitchFamily="34" charset="0"/>
              <a:buNone/>
              <a:defRPr sz="4535" b="1" baseline="0">
                <a:solidFill>
                  <a:srgbClr val="112391"/>
                </a:solidFill>
                <a:latin typeface="PingFang SC" charset="-122"/>
                <a:ea typeface="PingFang SC" charset="-122"/>
                <a:cs typeface="PingFang SC" charset="-122"/>
              </a:defRPr>
            </a:lvl1pPr>
          </a:lstStyle>
          <a:p>
            <a:pPr lvl="0"/>
            <a:r>
              <a:rPr lang="en-US" altLang="zh-CN" dirty="0"/>
              <a:t>Title</a:t>
            </a:r>
            <a:endParaRPr lang="de-DE" altLang="zh-CN" dirty="0"/>
          </a:p>
        </p:txBody>
      </p:sp>
      <p:sp>
        <p:nvSpPr>
          <p:cNvPr id="5" name="文本框 4"/>
          <p:cNvSpPr txBox="1"/>
          <p:nvPr userDrawn="1"/>
        </p:nvSpPr>
        <p:spPr>
          <a:xfrm>
            <a:off x="9134659" y="2017060"/>
            <a:ext cx="184731" cy="383054"/>
          </a:xfrm>
          <a:prstGeom prst="rect">
            <a:avLst/>
          </a:prstGeom>
        </p:spPr>
        <p:txBody>
          <a:bodyPr wrap="none" rtlCol="0">
            <a:spAutoFit/>
          </a:bodyPr>
          <a:lstStyle/>
          <a:p>
            <a:pPr marL="0" marR="0" indent="0" algn="l" defTabSz="863954" rtl="0" eaLnBrk="1" fontAlgn="base" latinLnBrk="0" hangingPunct="1">
              <a:lnSpc>
                <a:spcPct val="100000"/>
              </a:lnSpc>
              <a:spcBef>
                <a:spcPct val="0"/>
              </a:spcBef>
              <a:spcAft>
                <a:spcPct val="0"/>
              </a:spcAft>
              <a:buClrTx/>
              <a:buSzTx/>
              <a:buFont typeface="Arial" panose="020B0604020202020204" pitchFamily="34" charset="0"/>
              <a:buNone/>
            </a:pPr>
            <a:endParaRPr kumimoji="1" lang="zh-CN" altLang="en-US" sz="1889" b="0" dirty="0"/>
          </a:p>
        </p:txBody>
      </p:sp>
      <p:sp>
        <p:nvSpPr>
          <p:cNvPr id="15" name="椭圆 14"/>
          <p:cNvSpPr/>
          <p:nvPr userDrawn="1"/>
        </p:nvSpPr>
        <p:spPr>
          <a:xfrm>
            <a:off x="2563405" y="1057341"/>
            <a:ext cx="3529189" cy="3735415"/>
          </a:xfrm>
          <a:prstGeom prst="ellipse">
            <a:avLst/>
          </a:prstGeom>
          <a:noFill/>
          <a:ln w="19050">
            <a:solidFill>
              <a:srgbClr val="102391"/>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7" name="椭圆 16"/>
          <p:cNvSpPr/>
          <p:nvPr userDrawn="1"/>
        </p:nvSpPr>
        <p:spPr>
          <a:xfrm>
            <a:off x="2508029" y="998732"/>
            <a:ext cx="3639933" cy="3852631"/>
          </a:xfrm>
          <a:prstGeom prst="ellipse">
            <a:avLst/>
          </a:prstGeom>
          <a:noFill/>
          <a:ln w="19050">
            <a:solidFill>
              <a:srgbClr val="102391"/>
            </a:solidFill>
            <a:prstDash val="soli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2" name="椭圆 11"/>
          <p:cNvSpPr/>
          <p:nvPr userDrawn="1"/>
        </p:nvSpPr>
        <p:spPr>
          <a:xfrm>
            <a:off x="5340076" y="1475985"/>
            <a:ext cx="752516" cy="796488"/>
          </a:xfrm>
          <a:prstGeom prst="ellipse">
            <a:avLst/>
          </a:prstGeom>
          <a:solidFill>
            <a:srgbClr val="102391"/>
          </a:solidFill>
          <a:ln w="19050">
            <a:solidFill>
              <a:srgbClr val="26268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3023" dirty="0"/>
              <a:t>2</a:t>
            </a:r>
            <a:endParaRPr kumimoji="1" lang="zh-CN" altLang="en-US" sz="3023" dirty="0"/>
          </a:p>
        </p:txBody>
      </p:sp>
      <p:sp>
        <p:nvSpPr>
          <p:cNvPr id="13" name="文本框 12"/>
          <p:cNvSpPr txBox="1"/>
          <p:nvPr userDrawn="1"/>
        </p:nvSpPr>
        <p:spPr>
          <a:xfrm>
            <a:off x="4935773" y="3"/>
            <a:ext cx="3700560" cy="295915"/>
          </a:xfrm>
          <a:prstGeom prst="rect">
            <a:avLst/>
          </a:prstGeom>
          <a:ln>
            <a:solidFill>
              <a:srgbClr val="102391"/>
            </a:solidFill>
          </a:ln>
        </p:spPr>
        <p:txBody>
          <a:bodyPr wrap="square" rtlCol="0">
            <a:spAutoFit/>
          </a:bodyPr>
          <a:lstStyle/>
          <a:p>
            <a:pPr marL="0" marR="0" indent="0" algn="r" defTabSz="863954"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323" dirty="0">
                <a:solidFill>
                  <a:srgbClr val="102391"/>
                </a:solidFill>
                <a:latin typeface="PingFang SC" charset="-122"/>
                <a:ea typeface="PingFang SC" charset="-122"/>
                <a:cs typeface="PingFang SC" charset="-122"/>
              </a:rPr>
              <a:t>能量有效的无线信能同传网络性能优化 </a:t>
            </a:r>
            <a:r>
              <a:rPr lang="en-US" altLang="zh-CN" sz="1323" dirty="0">
                <a:solidFill>
                  <a:srgbClr val="102391"/>
                </a:solidFill>
                <a:latin typeface="PingFang SC" charset="-122"/>
                <a:ea typeface="PingFang SC" charset="-122"/>
                <a:cs typeface="PingFang SC" charset="-122"/>
              </a:rPr>
              <a:t>|</a:t>
            </a:r>
            <a:r>
              <a:rPr lang="zh-CN" altLang="en-US" sz="1323" dirty="0">
                <a:solidFill>
                  <a:srgbClr val="102391"/>
                </a:solidFill>
                <a:latin typeface="PingFang SC" charset="-122"/>
                <a:ea typeface="PingFang SC" charset="-122"/>
                <a:cs typeface="PingFang SC" charset="-122"/>
              </a:rPr>
              <a:t> </a:t>
            </a:r>
            <a:r>
              <a:rPr kumimoji="1" lang="zh-CN" altLang="en-US" sz="1323" b="0" dirty="0">
                <a:solidFill>
                  <a:srgbClr val="102391"/>
                </a:solidFill>
                <a:latin typeface="PingFang SC" charset="-122"/>
                <a:ea typeface="PingFang SC" charset="-122"/>
                <a:cs typeface="PingFang SC" charset="-122"/>
              </a:rPr>
              <a:t>陆杨</a:t>
            </a:r>
            <a:endParaRPr kumimoji="1" lang="zh-CN" altLang="en-US" sz="1323" b="0" dirty="0">
              <a:solidFill>
                <a:srgbClr val="102391"/>
              </a:solidFill>
            </a:endParaRPr>
          </a:p>
        </p:txBody>
      </p:sp>
      <p:sp>
        <p:nvSpPr>
          <p:cNvPr id="14" name="矩形 13"/>
          <p:cNvSpPr/>
          <p:nvPr userDrawn="1"/>
        </p:nvSpPr>
        <p:spPr>
          <a:xfrm>
            <a:off x="-17486" y="78"/>
            <a:ext cx="5059920" cy="307700"/>
          </a:xfrm>
          <a:prstGeom prst="rect">
            <a:avLst/>
          </a:prstGeom>
          <a:solidFill>
            <a:srgbClr val="102391"/>
          </a:solidFill>
          <a:ln w="9525">
            <a:solidFill>
              <a:srgbClr val="10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8" name="文本框 17"/>
          <p:cNvSpPr txBox="1"/>
          <p:nvPr userDrawn="1"/>
        </p:nvSpPr>
        <p:spPr>
          <a:xfrm>
            <a:off x="0" y="2687"/>
            <a:ext cx="3700560" cy="295915"/>
          </a:xfrm>
          <a:prstGeom prst="rect">
            <a:avLst/>
          </a:prstGeom>
          <a:ln>
            <a:solidFill>
              <a:srgbClr val="102391"/>
            </a:solidFill>
          </a:ln>
        </p:spPr>
        <p:txBody>
          <a:bodyPr wrap="square" rtlCol="0">
            <a:spAutoFit/>
          </a:bodyPr>
          <a:lstStyle/>
          <a:p>
            <a:pPr indent="0"/>
            <a:r>
              <a:rPr kumimoji="1" lang="en-US" altLang="zh-CN" sz="1323" b="0" kern="1200" dirty="0">
                <a:solidFill>
                  <a:schemeClr val="bg1"/>
                </a:solidFill>
                <a:latin typeface="Arial" panose="020B0604020202020204" pitchFamily="34" charset="0"/>
                <a:ea typeface="+mn-ea"/>
                <a:cs typeface="+mn-cs"/>
              </a:rPr>
              <a:t>Beijing</a:t>
            </a:r>
            <a:r>
              <a:rPr kumimoji="1" lang="zh-CN" altLang="en-US" sz="1323" b="0" kern="1200" dirty="0">
                <a:solidFill>
                  <a:schemeClr val="bg1"/>
                </a:solidFill>
                <a:latin typeface="Arial" panose="020B0604020202020204" pitchFamily="34" charset="0"/>
                <a:ea typeface="+mn-ea"/>
                <a:cs typeface="+mn-cs"/>
              </a:rPr>
              <a:t> </a:t>
            </a:r>
            <a:r>
              <a:rPr kumimoji="1" lang="en-US" altLang="zh-CN" sz="1323" b="0" kern="1200" dirty="0">
                <a:solidFill>
                  <a:schemeClr val="bg1"/>
                </a:solidFill>
                <a:latin typeface="Arial" panose="020B0604020202020204" pitchFamily="34" charset="0"/>
                <a:ea typeface="+mn-ea"/>
                <a:cs typeface="+mn-cs"/>
              </a:rPr>
              <a:t>Jiaotong</a:t>
            </a:r>
            <a:r>
              <a:rPr kumimoji="1" lang="zh-CN" altLang="en-US" sz="1323" b="0" kern="1200" baseline="0" dirty="0">
                <a:solidFill>
                  <a:schemeClr val="bg1"/>
                </a:solidFill>
                <a:latin typeface="Arial" panose="020B0604020202020204" pitchFamily="34" charset="0"/>
                <a:ea typeface="+mn-ea"/>
                <a:cs typeface="+mn-cs"/>
              </a:rPr>
              <a:t> </a:t>
            </a:r>
            <a:r>
              <a:rPr kumimoji="1" lang="en-US" altLang="zh-CN" sz="1323" b="0" kern="1200" baseline="0" dirty="0">
                <a:solidFill>
                  <a:schemeClr val="bg1"/>
                </a:solidFill>
                <a:latin typeface="Arial" panose="020B0604020202020204" pitchFamily="34" charset="0"/>
                <a:ea typeface="+mn-ea"/>
                <a:cs typeface="+mn-cs"/>
              </a:rPr>
              <a:t>University</a:t>
            </a:r>
            <a:endParaRPr kumimoji="1" lang="zh-CN" altLang="en-US" sz="1323" b="0" kern="1200" dirty="0">
              <a:solidFill>
                <a:schemeClr val="bg1"/>
              </a:solidFill>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hank_u1">
    <p:spTree>
      <p:nvGrpSpPr>
        <p:cNvPr id="1" name=""/>
        <p:cNvGrpSpPr/>
        <p:nvPr/>
      </p:nvGrpSpPr>
      <p:grpSpPr>
        <a:xfrm>
          <a:off x="0" y="0"/>
          <a:ext cx="0" cy="0"/>
          <a:chOff x="0" y="0"/>
          <a:chExt cx="0" cy="0"/>
        </a:xfrm>
      </p:grpSpPr>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44" r="24824"/>
          <a:stretch>
            <a:fillRect/>
          </a:stretch>
        </p:blipFill>
        <p:spPr>
          <a:xfrm>
            <a:off x="-17487" y="1628801"/>
            <a:ext cx="8674151" cy="5220580"/>
          </a:xfrm>
          <a:prstGeom prst="rect">
            <a:avLst/>
          </a:prstGeom>
        </p:spPr>
      </p:pic>
      <p:sp>
        <p:nvSpPr>
          <p:cNvPr id="8" name="Rectangle 2"/>
          <p:cNvSpPr>
            <a:spLocks noGrp="1" noChangeArrowheads="1"/>
          </p:cNvSpPr>
          <p:nvPr>
            <p:ph type="ctrTitle" hasCustomPrompt="1"/>
          </p:nvPr>
        </p:nvSpPr>
        <p:spPr>
          <a:xfrm>
            <a:off x="2436036" y="2616186"/>
            <a:ext cx="3783919" cy="615553"/>
          </a:xfrm>
          <a:prstGeom prst="rect">
            <a:avLst/>
          </a:prstGeom>
        </p:spPr>
        <p:txBody>
          <a:bodyPr/>
          <a:lstStyle>
            <a:lvl1pPr marL="0" indent="0" algn="ctr">
              <a:lnSpc>
                <a:spcPct val="100000"/>
              </a:lnSpc>
              <a:buFont typeface="Arial" panose="020B0604020202020204" pitchFamily="34" charset="0"/>
              <a:buNone/>
              <a:defRPr sz="4535" b="1" baseline="0">
                <a:solidFill>
                  <a:srgbClr val="112391"/>
                </a:solidFill>
                <a:latin typeface="PingFang SC" charset="-122"/>
                <a:ea typeface="PingFang SC" charset="-122"/>
                <a:cs typeface="PingFang SC" charset="-122"/>
              </a:defRPr>
            </a:lvl1pPr>
          </a:lstStyle>
          <a:p>
            <a:pPr lvl="0"/>
            <a:r>
              <a:rPr lang="en-US" altLang="zh-CN" dirty="0"/>
              <a:t>Title</a:t>
            </a:r>
            <a:endParaRPr lang="de-DE" altLang="zh-CN" dirty="0"/>
          </a:p>
        </p:txBody>
      </p:sp>
      <p:sp>
        <p:nvSpPr>
          <p:cNvPr id="5" name="文本框 4"/>
          <p:cNvSpPr txBox="1"/>
          <p:nvPr userDrawn="1"/>
        </p:nvSpPr>
        <p:spPr>
          <a:xfrm>
            <a:off x="9134659" y="2017060"/>
            <a:ext cx="184731" cy="383054"/>
          </a:xfrm>
          <a:prstGeom prst="rect">
            <a:avLst/>
          </a:prstGeom>
        </p:spPr>
        <p:txBody>
          <a:bodyPr wrap="none" rtlCol="0">
            <a:spAutoFit/>
          </a:bodyPr>
          <a:lstStyle/>
          <a:p>
            <a:pPr marL="0" marR="0" indent="0" algn="l" defTabSz="863954" rtl="0" eaLnBrk="1" fontAlgn="base" latinLnBrk="0" hangingPunct="1">
              <a:lnSpc>
                <a:spcPct val="100000"/>
              </a:lnSpc>
              <a:spcBef>
                <a:spcPct val="0"/>
              </a:spcBef>
              <a:spcAft>
                <a:spcPct val="0"/>
              </a:spcAft>
              <a:buClrTx/>
              <a:buSzTx/>
              <a:buFont typeface="Arial" panose="020B0604020202020204" pitchFamily="34" charset="0"/>
              <a:buNone/>
            </a:pPr>
            <a:endParaRPr kumimoji="1" lang="zh-CN" altLang="en-US" sz="1889" b="0" dirty="0"/>
          </a:p>
        </p:txBody>
      </p:sp>
      <p:sp>
        <p:nvSpPr>
          <p:cNvPr id="15" name="椭圆 14"/>
          <p:cNvSpPr/>
          <p:nvPr userDrawn="1"/>
        </p:nvSpPr>
        <p:spPr>
          <a:xfrm>
            <a:off x="2563405" y="1057341"/>
            <a:ext cx="3529189" cy="3735415"/>
          </a:xfrm>
          <a:prstGeom prst="ellipse">
            <a:avLst/>
          </a:prstGeom>
          <a:noFill/>
          <a:ln w="19050">
            <a:solidFill>
              <a:srgbClr val="102391"/>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7" name="椭圆 16"/>
          <p:cNvSpPr/>
          <p:nvPr userDrawn="1"/>
        </p:nvSpPr>
        <p:spPr>
          <a:xfrm>
            <a:off x="2508029" y="998732"/>
            <a:ext cx="3639933" cy="3852631"/>
          </a:xfrm>
          <a:prstGeom prst="ellipse">
            <a:avLst/>
          </a:prstGeom>
          <a:noFill/>
          <a:ln w="19050">
            <a:solidFill>
              <a:srgbClr val="102391"/>
            </a:solidFill>
            <a:prstDash val="soli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2" name="椭圆 11"/>
          <p:cNvSpPr/>
          <p:nvPr userDrawn="1"/>
        </p:nvSpPr>
        <p:spPr>
          <a:xfrm>
            <a:off x="5340076" y="1475985"/>
            <a:ext cx="752516" cy="796488"/>
          </a:xfrm>
          <a:prstGeom prst="ellipse">
            <a:avLst/>
          </a:prstGeom>
          <a:solidFill>
            <a:srgbClr val="102391"/>
          </a:solidFill>
          <a:ln w="19050">
            <a:solidFill>
              <a:srgbClr val="26268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3023" dirty="0"/>
              <a:t>3</a:t>
            </a:r>
            <a:endParaRPr kumimoji="1" lang="zh-CN" altLang="en-US" sz="3023" dirty="0"/>
          </a:p>
        </p:txBody>
      </p:sp>
      <p:sp>
        <p:nvSpPr>
          <p:cNvPr id="13" name="文本框 12"/>
          <p:cNvSpPr txBox="1"/>
          <p:nvPr userDrawn="1"/>
        </p:nvSpPr>
        <p:spPr>
          <a:xfrm>
            <a:off x="4935773" y="3"/>
            <a:ext cx="3700560" cy="295915"/>
          </a:xfrm>
          <a:prstGeom prst="rect">
            <a:avLst/>
          </a:prstGeom>
          <a:ln>
            <a:solidFill>
              <a:srgbClr val="102391"/>
            </a:solidFill>
          </a:ln>
        </p:spPr>
        <p:txBody>
          <a:bodyPr wrap="square" rtlCol="0">
            <a:spAutoFit/>
          </a:bodyPr>
          <a:lstStyle/>
          <a:p>
            <a:pPr marL="0" marR="0" indent="0" algn="r" defTabSz="863954"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323" dirty="0">
                <a:solidFill>
                  <a:srgbClr val="102391"/>
                </a:solidFill>
                <a:latin typeface="PingFang SC" charset="-122"/>
                <a:ea typeface="PingFang SC" charset="-122"/>
                <a:cs typeface="PingFang SC" charset="-122"/>
              </a:rPr>
              <a:t>能量有效的无线信能同传网络性能优化 </a:t>
            </a:r>
            <a:r>
              <a:rPr lang="en-US" altLang="zh-CN" sz="1323" dirty="0">
                <a:solidFill>
                  <a:srgbClr val="102391"/>
                </a:solidFill>
                <a:latin typeface="PingFang SC" charset="-122"/>
                <a:ea typeface="PingFang SC" charset="-122"/>
                <a:cs typeface="PingFang SC" charset="-122"/>
              </a:rPr>
              <a:t>|</a:t>
            </a:r>
            <a:r>
              <a:rPr lang="zh-CN" altLang="en-US" sz="1323" dirty="0">
                <a:solidFill>
                  <a:srgbClr val="102391"/>
                </a:solidFill>
                <a:latin typeface="PingFang SC" charset="-122"/>
                <a:ea typeface="PingFang SC" charset="-122"/>
                <a:cs typeface="PingFang SC" charset="-122"/>
              </a:rPr>
              <a:t> </a:t>
            </a:r>
            <a:r>
              <a:rPr kumimoji="1" lang="zh-CN" altLang="en-US" sz="1323" b="0" dirty="0">
                <a:solidFill>
                  <a:srgbClr val="102391"/>
                </a:solidFill>
                <a:latin typeface="PingFang SC" charset="-122"/>
                <a:ea typeface="PingFang SC" charset="-122"/>
                <a:cs typeface="PingFang SC" charset="-122"/>
              </a:rPr>
              <a:t>陆杨</a:t>
            </a:r>
            <a:endParaRPr kumimoji="1" lang="zh-CN" altLang="en-US" sz="1323" b="0" dirty="0">
              <a:solidFill>
                <a:srgbClr val="102391"/>
              </a:solidFill>
            </a:endParaRPr>
          </a:p>
        </p:txBody>
      </p:sp>
      <p:sp>
        <p:nvSpPr>
          <p:cNvPr id="20" name="矩形 19"/>
          <p:cNvSpPr/>
          <p:nvPr userDrawn="1"/>
        </p:nvSpPr>
        <p:spPr>
          <a:xfrm>
            <a:off x="-17486" y="78"/>
            <a:ext cx="5059920" cy="307700"/>
          </a:xfrm>
          <a:prstGeom prst="rect">
            <a:avLst/>
          </a:prstGeom>
          <a:solidFill>
            <a:srgbClr val="102391"/>
          </a:solidFill>
          <a:ln w="9525">
            <a:solidFill>
              <a:srgbClr val="10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21" name="文本框 20"/>
          <p:cNvSpPr txBox="1"/>
          <p:nvPr userDrawn="1"/>
        </p:nvSpPr>
        <p:spPr>
          <a:xfrm>
            <a:off x="0" y="2687"/>
            <a:ext cx="3700560" cy="295915"/>
          </a:xfrm>
          <a:prstGeom prst="rect">
            <a:avLst/>
          </a:prstGeom>
          <a:ln>
            <a:solidFill>
              <a:srgbClr val="102391"/>
            </a:solidFill>
          </a:ln>
        </p:spPr>
        <p:txBody>
          <a:bodyPr wrap="square" rtlCol="0">
            <a:spAutoFit/>
          </a:bodyPr>
          <a:lstStyle/>
          <a:p>
            <a:pPr indent="0"/>
            <a:r>
              <a:rPr kumimoji="1" lang="en-US" altLang="zh-CN" sz="1323" b="0" kern="1200" dirty="0">
                <a:solidFill>
                  <a:schemeClr val="bg1"/>
                </a:solidFill>
                <a:latin typeface="Arial" panose="020B0604020202020204" pitchFamily="34" charset="0"/>
                <a:ea typeface="+mn-ea"/>
                <a:cs typeface="+mn-cs"/>
              </a:rPr>
              <a:t>Beijing</a:t>
            </a:r>
            <a:r>
              <a:rPr kumimoji="1" lang="zh-CN" altLang="en-US" sz="1323" b="0" kern="1200" dirty="0">
                <a:solidFill>
                  <a:schemeClr val="bg1"/>
                </a:solidFill>
                <a:latin typeface="Arial" panose="020B0604020202020204" pitchFamily="34" charset="0"/>
                <a:ea typeface="+mn-ea"/>
                <a:cs typeface="+mn-cs"/>
              </a:rPr>
              <a:t> </a:t>
            </a:r>
            <a:r>
              <a:rPr kumimoji="1" lang="en-US" altLang="zh-CN" sz="1323" b="0" kern="1200" dirty="0">
                <a:solidFill>
                  <a:schemeClr val="bg1"/>
                </a:solidFill>
                <a:latin typeface="Arial" panose="020B0604020202020204" pitchFamily="34" charset="0"/>
                <a:ea typeface="+mn-ea"/>
                <a:cs typeface="+mn-cs"/>
              </a:rPr>
              <a:t>Jiaotong</a:t>
            </a:r>
            <a:r>
              <a:rPr kumimoji="1" lang="zh-CN" altLang="en-US" sz="1323" b="0" kern="1200" baseline="0" dirty="0">
                <a:solidFill>
                  <a:schemeClr val="bg1"/>
                </a:solidFill>
                <a:latin typeface="Arial" panose="020B0604020202020204" pitchFamily="34" charset="0"/>
                <a:ea typeface="+mn-ea"/>
                <a:cs typeface="+mn-cs"/>
              </a:rPr>
              <a:t> </a:t>
            </a:r>
            <a:r>
              <a:rPr kumimoji="1" lang="en-US" altLang="zh-CN" sz="1323" b="0" kern="1200" baseline="0" dirty="0">
                <a:solidFill>
                  <a:schemeClr val="bg1"/>
                </a:solidFill>
                <a:latin typeface="Arial" panose="020B0604020202020204" pitchFamily="34" charset="0"/>
                <a:ea typeface="+mn-ea"/>
                <a:cs typeface="+mn-cs"/>
              </a:rPr>
              <a:t>University</a:t>
            </a:r>
            <a:endParaRPr kumimoji="1" lang="zh-CN" altLang="en-US" sz="1323" b="0" kern="1200" dirty="0">
              <a:solidFill>
                <a:schemeClr val="bg1"/>
              </a:solidFill>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268375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hank_u1">
    <p:spTree>
      <p:nvGrpSpPr>
        <p:cNvPr id="1" name=""/>
        <p:cNvGrpSpPr/>
        <p:nvPr/>
      </p:nvGrpSpPr>
      <p:grpSpPr>
        <a:xfrm>
          <a:off x="0" y="0"/>
          <a:ext cx="0" cy="0"/>
          <a:chOff x="0" y="0"/>
          <a:chExt cx="0" cy="0"/>
        </a:xfrm>
      </p:grpSpPr>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44" r="24824"/>
          <a:stretch>
            <a:fillRect/>
          </a:stretch>
        </p:blipFill>
        <p:spPr>
          <a:xfrm>
            <a:off x="-17487" y="1628801"/>
            <a:ext cx="8674151" cy="5220580"/>
          </a:xfrm>
          <a:prstGeom prst="rect">
            <a:avLst/>
          </a:prstGeom>
        </p:spPr>
      </p:pic>
      <p:sp>
        <p:nvSpPr>
          <p:cNvPr id="8" name="Rectangle 2"/>
          <p:cNvSpPr>
            <a:spLocks noGrp="1" noChangeArrowheads="1"/>
          </p:cNvSpPr>
          <p:nvPr>
            <p:ph type="ctrTitle" hasCustomPrompt="1"/>
          </p:nvPr>
        </p:nvSpPr>
        <p:spPr>
          <a:xfrm>
            <a:off x="2436036" y="2616186"/>
            <a:ext cx="3783919" cy="615553"/>
          </a:xfrm>
          <a:prstGeom prst="rect">
            <a:avLst/>
          </a:prstGeom>
        </p:spPr>
        <p:txBody>
          <a:bodyPr/>
          <a:lstStyle>
            <a:lvl1pPr marL="0" indent="0" algn="ctr">
              <a:lnSpc>
                <a:spcPct val="100000"/>
              </a:lnSpc>
              <a:buFont typeface="Arial" panose="020B0604020202020204" pitchFamily="34" charset="0"/>
              <a:buNone/>
              <a:defRPr sz="4535" b="1" baseline="0">
                <a:solidFill>
                  <a:srgbClr val="112391"/>
                </a:solidFill>
                <a:latin typeface="PingFang SC" charset="-122"/>
                <a:ea typeface="PingFang SC" charset="-122"/>
                <a:cs typeface="PingFang SC" charset="-122"/>
              </a:defRPr>
            </a:lvl1pPr>
          </a:lstStyle>
          <a:p>
            <a:pPr lvl="0"/>
            <a:r>
              <a:rPr lang="en-US" altLang="zh-CN" dirty="0"/>
              <a:t>Title</a:t>
            </a:r>
            <a:endParaRPr lang="de-DE" altLang="zh-CN" dirty="0"/>
          </a:p>
        </p:txBody>
      </p:sp>
      <p:sp>
        <p:nvSpPr>
          <p:cNvPr id="5" name="文本框 4"/>
          <p:cNvSpPr txBox="1"/>
          <p:nvPr userDrawn="1"/>
        </p:nvSpPr>
        <p:spPr>
          <a:xfrm>
            <a:off x="9134659" y="2017060"/>
            <a:ext cx="184731" cy="383054"/>
          </a:xfrm>
          <a:prstGeom prst="rect">
            <a:avLst/>
          </a:prstGeom>
        </p:spPr>
        <p:txBody>
          <a:bodyPr wrap="none" rtlCol="0">
            <a:spAutoFit/>
          </a:bodyPr>
          <a:lstStyle/>
          <a:p>
            <a:pPr marL="0" marR="0" indent="0" algn="l" defTabSz="863954" rtl="0" eaLnBrk="1" fontAlgn="base" latinLnBrk="0" hangingPunct="1">
              <a:lnSpc>
                <a:spcPct val="100000"/>
              </a:lnSpc>
              <a:spcBef>
                <a:spcPct val="0"/>
              </a:spcBef>
              <a:spcAft>
                <a:spcPct val="0"/>
              </a:spcAft>
              <a:buClrTx/>
              <a:buSzTx/>
              <a:buFont typeface="Arial" panose="020B0604020202020204" pitchFamily="34" charset="0"/>
              <a:buNone/>
            </a:pPr>
            <a:endParaRPr kumimoji="1" lang="zh-CN" altLang="en-US" sz="1889" b="0" dirty="0"/>
          </a:p>
        </p:txBody>
      </p:sp>
      <p:sp>
        <p:nvSpPr>
          <p:cNvPr id="15" name="椭圆 14"/>
          <p:cNvSpPr/>
          <p:nvPr userDrawn="1"/>
        </p:nvSpPr>
        <p:spPr>
          <a:xfrm>
            <a:off x="2563405" y="1057341"/>
            <a:ext cx="3529189" cy="3735415"/>
          </a:xfrm>
          <a:prstGeom prst="ellipse">
            <a:avLst/>
          </a:prstGeom>
          <a:noFill/>
          <a:ln w="19050">
            <a:solidFill>
              <a:srgbClr val="102391"/>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7" name="椭圆 16"/>
          <p:cNvSpPr/>
          <p:nvPr userDrawn="1"/>
        </p:nvSpPr>
        <p:spPr>
          <a:xfrm>
            <a:off x="2508029" y="998732"/>
            <a:ext cx="3639933" cy="3852631"/>
          </a:xfrm>
          <a:prstGeom prst="ellipse">
            <a:avLst/>
          </a:prstGeom>
          <a:noFill/>
          <a:ln w="19050">
            <a:solidFill>
              <a:srgbClr val="102391"/>
            </a:solidFill>
            <a:prstDash val="soli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2" name="椭圆 11"/>
          <p:cNvSpPr/>
          <p:nvPr userDrawn="1"/>
        </p:nvSpPr>
        <p:spPr>
          <a:xfrm>
            <a:off x="5340076" y="1475985"/>
            <a:ext cx="752516" cy="796488"/>
          </a:xfrm>
          <a:prstGeom prst="ellipse">
            <a:avLst/>
          </a:prstGeom>
          <a:solidFill>
            <a:srgbClr val="102391"/>
          </a:solidFill>
          <a:ln w="19050">
            <a:solidFill>
              <a:srgbClr val="26268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3023" dirty="0"/>
              <a:t>4</a:t>
            </a:r>
            <a:endParaRPr kumimoji="1" lang="zh-CN" altLang="en-US" sz="3023" dirty="0"/>
          </a:p>
        </p:txBody>
      </p:sp>
      <p:sp>
        <p:nvSpPr>
          <p:cNvPr id="13" name="文本框 12"/>
          <p:cNvSpPr txBox="1"/>
          <p:nvPr userDrawn="1"/>
        </p:nvSpPr>
        <p:spPr>
          <a:xfrm>
            <a:off x="4935773" y="3"/>
            <a:ext cx="3700560" cy="295915"/>
          </a:xfrm>
          <a:prstGeom prst="rect">
            <a:avLst/>
          </a:prstGeom>
          <a:ln>
            <a:solidFill>
              <a:srgbClr val="102391"/>
            </a:solidFill>
          </a:ln>
        </p:spPr>
        <p:txBody>
          <a:bodyPr wrap="square" rtlCol="0">
            <a:spAutoFit/>
          </a:bodyPr>
          <a:lstStyle/>
          <a:p>
            <a:pPr marL="0" marR="0" indent="0" algn="r" defTabSz="863954"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323" dirty="0">
                <a:solidFill>
                  <a:srgbClr val="102391"/>
                </a:solidFill>
                <a:latin typeface="PingFang SC" charset="-122"/>
                <a:ea typeface="PingFang SC" charset="-122"/>
                <a:cs typeface="PingFang SC" charset="-122"/>
              </a:rPr>
              <a:t>能量有效的无线信能同传网络性能优化 </a:t>
            </a:r>
            <a:r>
              <a:rPr lang="en-US" altLang="zh-CN" sz="1323" dirty="0">
                <a:solidFill>
                  <a:srgbClr val="102391"/>
                </a:solidFill>
                <a:latin typeface="PingFang SC" charset="-122"/>
                <a:ea typeface="PingFang SC" charset="-122"/>
                <a:cs typeface="PingFang SC" charset="-122"/>
              </a:rPr>
              <a:t>|</a:t>
            </a:r>
            <a:r>
              <a:rPr lang="zh-CN" altLang="en-US" sz="1323" dirty="0">
                <a:solidFill>
                  <a:srgbClr val="102391"/>
                </a:solidFill>
                <a:latin typeface="PingFang SC" charset="-122"/>
                <a:ea typeface="PingFang SC" charset="-122"/>
                <a:cs typeface="PingFang SC" charset="-122"/>
              </a:rPr>
              <a:t> </a:t>
            </a:r>
            <a:r>
              <a:rPr kumimoji="1" lang="zh-CN" altLang="en-US" sz="1323" b="0" dirty="0">
                <a:solidFill>
                  <a:srgbClr val="102391"/>
                </a:solidFill>
                <a:latin typeface="PingFang SC" charset="-122"/>
                <a:ea typeface="PingFang SC" charset="-122"/>
                <a:cs typeface="PingFang SC" charset="-122"/>
              </a:rPr>
              <a:t>陆杨</a:t>
            </a:r>
            <a:endParaRPr kumimoji="1" lang="zh-CN" altLang="en-US" sz="1323" b="0" dirty="0">
              <a:solidFill>
                <a:srgbClr val="102391"/>
              </a:solidFill>
            </a:endParaRPr>
          </a:p>
        </p:txBody>
      </p:sp>
      <p:sp>
        <p:nvSpPr>
          <p:cNvPr id="20" name="矩形 19"/>
          <p:cNvSpPr/>
          <p:nvPr userDrawn="1"/>
        </p:nvSpPr>
        <p:spPr>
          <a:xfrm>
            <a:off x="-17486" y="78"/>
            <a:ext cx="5059920" cy="307700"/>
          </a:xfrm>
          <a:prstGeom prst="rect">
            <a:avLst/>
          </a:prstGeom>
          <a:solidFill>
            <a:srgbClr val="102391"/>
          </a:solidFill>
          <a:ln w="9525">
            <a:solidFill>
              <a:srgbClr val="10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21" name="文本框 20"/>
          <p:cNvSpPr txBox="1"/>
          <p:nvPr userDrawn="1"/>
        </p:nvSpPr>
        <p:spPr>
          <a:xfrm>
            <a:off x="0" y="2687"/>
            <a:ext cx="3700560" cy="295915"/>
          </a:xfrm>
          <a:prstGeom prst="rect">
            <a:avLst/>
          </a:prstGeom>
          <a:ln>
            <a:solidFill>
              <a:srgbClr val="102391"/>
            </a:solidFill>
          </a:ln>
        </p:spPr>
        <p:txBody>
          <a:bodyPr wrap="square" rtlCol="0">
            <a:spAutoFit/>
          </a:bodyPr>
          <a:lstStyle/>
          <a:p>
            <a:pPr indent="0"/>
            <a:r>
              <a:rPr kumimoji="1" lang="en-US" altLang="zh-CN" sz="1323" b="0" kern="1200" dirty="0">
                <a:solidFill>
                  <a:schemeClr val="bg1"/>
                </a:solidFill>
                <a:latin typeface="Arial" panose="020B0604020202020204" pitchFamily="34" charset="0"/>
                <a:ea typeface="+mn-ea"/>
                <a:cs typeface="+mn-cs"/>
              </a:rPr>
              <a:t>Beijing</a:t>
            </a:r>
            <a:r>
              <a:rPr kumimoji="1" lang="zh-CN" altLang="en-US" sz="1323" b="0" kern="1200" dirty="0">
                <a:solidFill>
                  <a:schemeClr val="bg1"/>
                </a:solidFill>
                <a:latin typeface="Arial" panose="020B0604020202020204" pitchFamily="34" charset="0"/>
                <a:ea typeface="+mn-ea"/>
                <a:cs typeface="+mn-cs"/>
              </a:rPr>
              <a:t> </a:t>
            </a:r>
            <a:r>
              <a:rPr kumimoji="1" lang="en-US" altLang="zh-CN" sz="1323" b="0" kern="1200" dirty="0">
                <a:solidFill>
                  <a:schemeClr val="bg1"/>
                </a:solidFill>
                <a:latin typeface="Arial" panose="020B0604020202020204" pitchFamily="34" charset="0"/>
                <a:ea typeface="+mn-ea"/>
                <a:cs typeface="+mn-cs"/>
              </a:rPr>
              <a:t>Jiaotong</a:t>
            </a:r>
            <a:r>
              <a:rPr kumimoji="1" lang="zh-CN" altLang="en-US" sz="1323" b="0" kern="1200" baseline="0" dirty="0">
                <a:solidFill>
                  <a:schemeClr val="bg1"/>
                </a:solidFill>
                <a:latin typeface="Arial" panose="020B0604020202020204" pitchFamily="34" charset="0"/>
                <a:ea typeface="+mn-ea"/>
                <a:cs typeface="+mn-cs"/>
              </a:rPr>
              <a:t> </a:t>
            </a:r>
            <a:r>
              <a:rPr kumimoji="1" lang="en-US" altLang="zh-CN" sz="1323" b="0" kern="1200" baseline="0" dirty="0">
                <a:solidFill>
                  <a:schemeClr val="bg1"/>
                </a:solidFill>
                <a:latin typeface="Arial" panose="020B0604020202020204" pitchFamily="34" charset="0"/>
                <a:ea typeface="+mn-ea"/>
                <a:cs typeface="+mn-cs"/>
              </a:rPr>
              <a:t>University</a:t>
            </a:r>
            <a:endParaRPr kumimoji="1" lang="zh-CN" altLang="en-US" sz="1323" b="0" kern="1200" dirty="0">
              <a:solidFill>
                <a:schemeClr val="bg1"/>
              </a:solidFill>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hank_u1">
    <p:spTree>
      <p:nvGrpSpPr>
        <p:cNvPr id="1" name=""/>
        <p:cNvGrpSpPr/>
        <p:nvPr/>
      </p:nvGrpSpPr>
      <p:grpSpPr>
        <a:xfrm>
          <a:off x="0" y="0"/>
          <a:ext cx="0" cy="0"/>
          <a:chOff x="0" y="0"/>
          <a:chExt cx="0" cy="0"/>
        </a:xfrm>
      </p:grpSpPr>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44" r="24824"/>
          <a:stretch>
            <a:fillRect/>
          </a:stretch>
        </p:blipFill>
        <p:spPr>
          <a:xfrm>
            <a:off x="-17487" y="1628801"/>
            <a:ext cx="8674151" cy="5220580"/>
          </a:xfrm>
          <a:prstGeom prst="rect">
            <a:avLst/>
          </a:prstGeom>
        </p:spPr>
      </p:pic>
      <p:sp>
        <p:nvSpPr>
          <p:cNvPr id="8" name="Rectangle 2"/>
          <p:cNvSpPr>
            <a:spLocks noGrp="1" noChangeArrowheads="1"/>
          </p:cNvSpPr>
          <p:nvPr>
            <p:ph type="ctrTitle" hasCustomPrompt="1"/>
          </p:nvPr>
        </p:nvSpPr>
        <p:spPr>
          <a:xfrm>
            <a:off x="2436036" y="2616186"/>
            <a:ext cx="3783919" cy="615553"/>
          </a:xfrm>
          <a:prstGeom prst="rect">
            <a:avLst/>
          </a:prstGeom>
        </p:spPr>
        <p:txBody>
          <a:bodyPr/>
          <a:lstStyle>
            <a:lvl1pPr marL="0" indent="0" algn="ctr">
              <a:lnSpc>
                <a:spcPct val="100000"/>
              </a:lnSpc>
              <a:buFont typeface="Arial" panose="020B0604020202020204" pitchFamily="34" charset="0"/>
              <a:buNone/>
              <a:defRPr sz="4535" b="1" baseline="0">
                <a:solidFill>
                  <a:srgbClr val="112391"/>
                </a:solidFill>
                <a:latin typeface="PingFang SC" charset="-122"/>
                <a:ea typeface="PingFang SC" charset="-122"/>
                <a:cs typeface="PingFang SC" charset="-122"/>
              </a:defRPr>
            </a:lvl1pPr>
          </a:lstStyle>
          <a:p>
            <a:pPr lvl="0"/>
            <a:r>
              <a:rPr lang="en-US" altLang="zh-CN" dirty="0"/>
              <a:t>Title</a:t>
            </a:r>
            <a:endParaRPr lang="de-DE" altLang="zh-CN" dirty="0"/>
          </a:p>
        </p:txBody>
      </p:sp>
      <p:sp>
        <p:nvSpPr>
          <p:cNvPr id="5" name="文本框 4"/>
          <p:cNvSpPr txBox="1"/>
          <p:nvPr userDrawn="1"/>
        </p:nvSpPr>
        <p:spPr>
          <a:xfrm>
            <a:off x="9134659" y="2017060"/>
            <a:ext cx="184731" cy="383054"/>
          </a:xfrm>
          <a:prstGeom prst="rect">
            <a:avLst/>
          </a:prstGeom>
        </p:spPr>
        <p:txBody>
          <a:bodyPr wrap="none" rtlCol="0">
            <a:spAutoFit/>
          </a:bodyPr>
          <a:lstStyle/>
          <a:p>
            <a:pPr marL="0" marR="0" indent="0" algn="l" defTabSz="863954" rtl="0" eaLnBrk="1" fontAlgn="base" latinLnBrk="0" hangingPunct="1">
              <a:lnSpc>
                <a:spcPct val="100000"/>
              </a:lnSpc>
              <a:spcBef>
                <a:spcPct val="0"/>
              </a:spcBef>
              <a:spcAft>
                <a:spcPct val="0"/>
              </a:spcAft>
              <a:buClrTx/>
              <a:buSzTx/>
              <a:buFont typeface="Arial" panose="020B0604020202020204" pitchFamily="34" charset="0"/>
              <a:buNone/>
            </a:pPr>
            <a:endParaRPr kumimoji="1" lang="zh-CN" altLang="en-US" sz="1889" b="0" dirty="0"/>
          </a:p>
        </p:txBody>
      </p:sp>
      <p:sp>
        <p:nvSpPr>
          <p:cNvPr id="15" name="椭圆 14"/>
          <p:cNvSpPr/>
          <p:nvPr userDrawn="1"/>
        </p:nvSpPr>
        <p:spPr>
          <a:xfrm>
            <a:off x="2563405" y="1057341"/>
            <a:ext cx="3529189" cy="3735415"/>
          </a:xfrm>
          <a:prstGeom prst="ellipse">
            <a:avLst/>
          </a:prstGeom>
          <a:noFill/>
          <a:ln w="19050">
            <a:solidFill>
              <a:srgbClr val="102391"/>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7" name="椭圆 16"/>
          <p:cNvSpPr/>
          <p:nvPr userDrawn="1"/>
        </p:nvSpPr>
        <p:spPr>
          <a:xfrm>
            <a:off x="2508029" y="998732"/>
            <a:ext cx="3639933" cy="3852631"/>
          </a:xfrm>
          <a:prstGeom prst="ellipse">
            <a:avLst/>
          </a:prstGeom>
          <a:noFill/>
          <a:ln w="19050">
            <a:solidFill>
              <a:srgbClr val="102391"/>
            </a:solidFill>
            <a:prstDash val="soli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2" name="椭圆 11"/>
          <p:cNvSpPr/>
          <p:nvPr userDrawn="1"/>
        </p:nvSpPr>
        <p:spPr>
          <a:xfrm>
            <a:off x="5340076" y="1475985"/>
            <a:ext cx="752516" cy="796488"/>
          </a:xfrm>
          <a:prstGeom prst="ellipse">
            <a:avLst/>
          </a:prstGeom>
          <a:solidFill>
            <a:srgbClr val="102391"/>
          </a:solidFill>
          <a:ln w="19050">
            <a:solidFill>
              <a:srgbClr val="26268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3023" dirty="0"/>
              <a:t>5</a:t>
            </a:r>
            <a:endParaRPr kumimoji="1" lang="zh-CN" altLang="en-US" sz="3023" dirty="0"/>
          </a:p>
        </p:txBody>
      </p:sp>
      <p:sp>
        <p:nvSpPr>
          <p:cNvPr id="14" name="文本框 13"/>
          <p:cNvSpPr txBox="1"/>
          <p:nvPr userDrawn="1"/>
        </p:nvSpPr>
        <p:spPr>
          <a:xfrm>
            <a:off x="4935773" y="3"/>
            <a:ext cx="3700560" cy="295915"/>
          </a:xfrm>
          <a:prstGeom prst="rect">
            <a:avLst/>
          </a:prstGeom>
          <a:ln>
            <a:solidFill>
              <a:srgbClr val="102391"/>
            </a:solidFill>
          </a:ln>
        </p:spPr>
        <p:txBody>
          <a:bodyPr wrap="square" rtlCol="0">
            <a:spAutoFit/>
          </a:bodyPr>
          <a:lstStyle/>
          <a:p>
            <a:pPr marL="0" marR="0" indent="0" algn="r" defTabSz="863954"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323" dirty="0">
                <a:solidFill>
                  <a:srgbClr val="102391"/>
                </a:solidFill>
                <a:latin typeface="PingFang SC" charset="-122"/>
                <a:ea typeface="PingFang SC" charset="-122"/>
                <a:cs typeface="PingFang SC" charset="-122"/>
              </a:rPr>
              <a:t>能量有效的无线信能同传网络性能优化 </a:t>
            </a:r>
            <a:r>
              <a:rPr lang="en-US" altLang="zh-CN" sz="1323" dirty="0">
                <a:solidFill>
                  <a:srgbClr val="102391"/>
                </a:solidFill>
                <a:latin typeface="PingFang SC" charset="-122"/>
                <a:ea typeface="PingFang SC" charset="-122"/>
                <a:cs typeface="PingFang SC" charset="-122"/>
              </a:rPr>
              <a:t>|</a:t>
            </a:r>
            <a:r>
              <a:rPr lang="zh-CN" altLang="en-US" sz="1323" dirty="0">
                <a:solidFill>
                  <a:srgbClr val="102391"/>
                </a:solidFill>
                <a:latin typeface="PingFang SC" charset="-122"/>
                <a:ea typeface="PingFang SC" charset="-122"/>
                <a:cs typeface="PingFang SC" charset="-122"/>
              </a:rPr>
              <a:t> </a:t>
            </a:r>
            <a:r>
              <a:rPr kumimoji="1" lang="zh-CN" altLang="en-US" sz="1323" b="0" dirty="0">
                <a:solidFill>
                  <a:srgbClr val="102391"/>
                </a:solidFill>
                <a:latin typeface="PingFang SC" charset="-122"/>
                <a:ea typeface="PingFang SC" charset="-122"/>
                <a:cs typeface="PingFang SC" charset="-122"/>
              </a:rPr>
              <a:t>陆杨</a:t>
            </a:r>
            <a:endParaRPr kumimoji="1" lang="zh-CN" altLang="en-US" sz="1323" b="0" dirty="0">
              <a:solidFill>
                <a:srgbClr val="102391"/>
              </a:solidFill>
            </a:endParaRPr>
          </a:p>
        </p:txBody>
      </p:sp>
      <p:sp>
        <p:nvSpPr>
          <p:cNvPr id="18" name="矩形 17"/>
          <p:cNvSpPr/>
          <p:nvPr userDrawn="1"/>
        </p:nvSpPr>
        <p:spPr>
          <a:xfrm>
            <a:off x="-17486" y="78"/>
            <a:ext cx="5059920" cy="307700"/>
          </a:xfrm>
          <a:prstGeom prst="rect">
            <a:avLst/>
          </a:prstGeom>
          <a:solidFill>
            <a:srgbClr val="102391"/>
          </a:solidFill>
          <a:ln w="9525">
            <a:solidFill>
              <a:srgbClr val="10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9" name="文本框 18"/>
          <p:cNvSpPr txBox="1"/>
          <p:nvPr userDrawn="1"/>
        </p:nvSpPr>
        <p:spPr>
          <a:xfrm>
            <a:off x="0" y="2687"/>
            <a:ext cx="3700560" cy="295915"/>
          </a:xfrm>
          <a:prstGeom prst="rect">
            <a:avLst/>
          </a:prstGeom>
          <a:ln>
            <a:solidFill>
              <a:srgbClr val="102391"/>
            </a:solidFill>
          </a:ln>
        </p:spPr>
        <p:txBody>
          <a:bodyPr wrap="square" rtlCol="0">
            <a:spAutoFit/>
          </a:bodyPr>
          <a:lstStyle/>
          <a:p>
            <a:pPr indent="0"/>
            <a:r>
              <a:rPr kumimoji="1" lang="en-US" altLang="zh-CN" sz="1323" b="0" kern="1200" dirty="0">
                <a:solidFill>
                  <a:schemeClr val="bg1"/>
                </a:solidFill>
                <a:latin typeface="Arial" panose="020B0604020202020204" pitchFamily="34" charset="0"/>
                <a:ea typeface="+mn-ea"/>
                <a:cs typeface="+mn-cs"/>
              </a:rPr>
              <a:t>Beijing</a:t>
            </a:r>
            <a:r>
              <a:rPr kumimoji="1" lang="zh-CN" altLang="en-US" sz="1323" b="0" kern="1200" dirty="0">
                <a:solidFill>
                  <a:schemeClr val="bg1"/>
                </a:solidFill>
                <a:latin typeface="Arial" panose="020B0604020202020204" pitchFamily="34" charset="0"/>
                <a:ea typeface="+mn-ea"/>
                <a:cs typeface="+mn-cs"/>
              </a:rPr>
              <a:t> </a:t>
            </a:r>
            <a:r>
              <a:rPr kumimoji="1" lang="en-US" altLang="zh-CN" sz="1323" b="0" kern="1200" dirty="0">
                <a:solidFill>
                  <a:schemeClr val="bg1"/>
                </a:solidFill>
                <a:latin typeface="Arial" panose="020B0604020202020204" pitchFamily="34" charset="0"/>
                <a:ea typeface="+mn-ea"/>
                <a:cs typeface="+mn-cs"/>
              </a:rPr>
              <a:t>Jiaotong</a:t>
            </a:r>
            <a:r>
              <a:rPr kumimoji="1" lang="zh-CN" altLang="en-US" sz="1323" b="0" kern="1200" baseline="0" dirty="0">
                <a:solidFill>
                  <a:schemeClr val="bg1"/>
                </a:solidFill>
                <a:latin typeface="Arial" panose="020B0604020202020204" pitchFamily="34" charset="0"/>
                <a:ea typeface="+mn-ea"/>
                <a:cs typeface="+mn-cs"/>
              </a:rPr>
              <a:t> </a:t>
            </a:r>
            <a:r>
              <a:rPr kumimoji="1" lang="en-US" altLang="zh-CN" sz="1323" b="0" kern="1200" baseline="0" dirty="0">
                <a:solidFill>
                  <a:schemeClr val="bg1"/>
                </a:solidFill>
                <a:latin typeface="Arial" panose="020B0604020202020204" pitchFamily="34" charset="0"/>
                <a:ea typeface="+mn-ea"/>
                <a:cs typeface="+mn-cs"/>
              </a:rPr>
              <a:t>University</a:t>
            </a:r>
            <a:endParaRPr kumimoji="1" lang="zh-CN" altLang="en-US" sz="1323" b="0" kern="1200" dirty="0">
              <a:solidFill>
                <a:schemeClr val="bg1"/>
              </a:solidFill>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hank_u1">
    <p:spTree>
      <p:nvGrpSpPr>
        <p:cNvPr id="1" name=""/>
        <p:cNvGrpSpPr/>
        <p:nvPr/>
      </p:nvGrpSpPr>
      <p:grpSpPr>
        <a:xfrm>
          <a:off x="0" y="0"/>
          <a:ext cx="0" cy="0"/>
          <a:chOff x="0" y="0"/>
          <a:chExt cx="0" cy="0"/>
        </a:xfrm>
      </p:grpSpPr>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44" r="24824"/>
          <a:stretch>
            <a:fillRect/>
          </a:stretch>
        </p:blipFill>
        <p:spPr>
          <a:xfrm>
            <a:off x="-17487" y="1628801"/>
            <a:ext cx="8674151" cy="5220580"/>
          </a:xfrm>
          <a:prstGeom prst="rect">
            <a:avLst/>
          </a:prstGeom>
        </p:spPr>
      </p:pic>
      <p:sp>
        <p:nvSpPr>
          <p:cNvPr id="8" name="Rectangle 2"/>
          <p:cNvSpPr>
            <a:spLocks noGrp="1" noChangeArrowheads="1"/>
          </p:cNvSpPr>
          <p:nvPr>
            <p:ph type="ctrTitle" hasCustomPrompt="1"/>
          </p:nvPr>
        </p:nvSpPr>
        <p:spPr>
          <a:xfrm>
            <a:off x="2436036" y="2616186"/>
            <a:ext cx="3783919" cy="615553"/>
          </a:xfrm>
          <a:prstGeom prst="rect">
            <a:avLst/>
          </a:prstGeom>
        </p:spPr>
        <p:txBody>
          <a:bodyPr/>
          <a:lstStyle>
            <a:lvl1pPr marL="0" indent="0" algn="ctr">
              <a:lnSpc>
                <a:spcPct val="100000"/>
              </a:lnSpc>
              <a:buFont typeface="Arial" panose="020B0604020202020204" pitchFamily="34" charset="0"/>
              <a:buNone/>
              <a:defRPr sz="4535" b="1" baseline="0">
                <a:solidFill>
                  <a:srgbClr val="112391"/>
                </a:solidFill>
                <a:latin typeface="PingFang SC" charset="-122"/>
                <a:ea typeface="PingFang SC" charset="-122"/>
                <a:cs typeface="PingFang SC" charset="-122"/>
              </a:defRPr>
            </a:lvl1pPr>
          </a:lstStyle>
          <a:p>
            <a:pPr lvl="0"/>
            <a:r>
              <a:rPr lang="en-US" altLang="zh-CN" dirty="0"/>
              <a:t>Title</a:t>
            </a:r>
            <a:endParaRPr lang="de-DE" altLang="zh-CN" dirty="0"/>
          </a:p>
        </p:txBody>
      </p:sp>
      <p:sp>
        <p:nvSpPr>
          <p:cNvPr id="5" name="文本框 4"/>
          <p:cNvSpPr txBox="1"/>
          <p:nvPr userDrawn="1"/>
        </p:nvSpPr>
        <p:spPr>
          <a:xfrm>
            <a:off x="9134659" y="2017060"/>
            <a:ext cx="184731" cy="383054"/>
          </a:xfrm>
          <a:prstGeom prst="rect">
            <a:avLst/>
          </a:prstGeom>
        </p:spPr>
        <p:txBody>
          <a:bodyPr wrap="none" rtlCol="0">
            <a:spAutoFit/>
          </a:bodyPr>
          <a:lstStyle/>
          <a:p>
            <a:pPr marL="0" marR="0" indent="0" algn="l" defTabSz="863954" rtl="0" eaLnBrk="1" fontAlgn="base" latinLnBrk="0" hangingPunct="1">
              <a:lnSpc>
                <a:spcPct val="100000"/>
              </a:lnSpc>
              <a:spcBef>
                <a:spcPct val="0"/>
              </a:spcBef>
              <a:spcAft>
                <a:spcPct val="0"/>
              </a:spcAft>
              <a:buClrTx/>
              <a:buSzTx/>
              <a:buFont typeface="Arial" panose="020B0604020202020204" pitchFamily="34" charset="0"/>
              <a:buNone/>
            </a:pPr>
            <a:endParaRPr kumimoji="1" lang="zh-CN" altLang="en-US" sz="1889" b="0" dirty="0"/>
          </a:p>
        </p:txBody>
      </p:sp>
      <p:sp>
        <p:nvSpPr>
          <p:cNvPr id="15" name="椭圆 14"/>
          <p:cNvSpPr/>
          <p:nvPr userDrawn="1"/>
        </p:nvSpPr>
        <p:spPr>
          <a:xfrm>
            <a:off x="2563405" y="1057341"/>
            <a:ext cx="3529189" cy="3735415"/>
          </a:xfrm>
          <a:prstGeom prst="ellipse">
            <a:avLst/>
          </a:prstGeom>
          <a:noFill/>
          <a:ln w="19050">
            <a:solidFill>
              <a:srgbClr val="102391"/>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7" name="椭圆 16"/>
          <p:cNvSpPr/>
          <p:nvPr userDrawn="1"/>
        </p:nvSpPr>
        <p:spPr>
          <a:xfrm>
            <a:off x="2508029" y="998732"/>
            <a:ext cx="3639933" cy="3852631"/>
          </a:xfrm>
          <a:prstGeom prst="ellipse">
            <a:avLst/>
          </a:prstGeom>
          <a:noFill/>
          <a:ln w="19050">
            <a:solidFill>
              <a:srgbClr val="102391"/>
            </a:solidFill>
            <a:prstDash val="soli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2" name="椭圆 11"/>
          <p:cNvSpPr/>
          <p:nvPr userDrawn="1"/>
        </p:nvSpPr>
        <p:spPr>
          <a:xfrm>
            <a:off x="5340076" y="1475985"/>
            <a:ext cx="752516" cy="796488"/>
          </a:xfrm>
          <a:prstGeom prst="ellipse">
            <a:avLst/>
          </a:prstGeom>
          <a:solidFill>
            <a:srgbClr val="102391"/>
          </a:solidFill>
          <a:ln w="19050">
            <a:solidFill>
              <a:srgbClr val="26268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3023" dirty="0"/>
              <a:t>6</a:t>
            </a:r>
            <a:endParaRPr kumimoji="1" lang="zh-CN" altLang="en-US" sz="3023" dirty="0"/>
          </a:p>
        </p:txBody>
      </p:sp>
      <p:sp>
        <p:nvSpPr>
          <p:cNvPr id="14" name="文本框 13"/>
          <p:cNvSpPr txBox="1"/>
          <p:nvPr userDrawn="1"/>
        </p:nvSpPr>
        <p:spPr>
          <a:xfrm>
            <a:off x="4935773" y="3"/>
            <a:ext cx="3700560" cy="295915"/>
          </a:xfrm>
          <a:prstGeom prst="rect">
            <a:avLst/>
          </a:prstGeom>
          <a:ln>
            <a:solidFill>
              <a:srgbClr val="102391"/>
            </a:solidFill>
          </a:ln>
        </p:spPr>
        <p:txBody>
          <a:bodyPr wrap="square" rtlCol="0">
            <a:spAutoFit/>
          </a:bodyPr>
          <a:lstStyle/>
          <a:p>
            <a:pPr marL="0" marR="0" indent="0" algn="r" defTabSz="863954"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323" dirty="0">
                <a:solidFill>
                  <a:srgbClr val="102391"/>
                </a:solidFill>
                <a:latin typeface="PingFang SC" charset="-122"/>
                <a:ea typeface="PingFang SC" charset="-122"/>
                <a:cs typeface="PingFang SC" charset="-122"/>
              </a:rPr>
              <a:t>能量有效的无线信能同传网络性能优化 </a:t>
            </a:r>
            <a:r>
              <a:rPr lang="en-US" altLang="zh-CN" sz="1323" dirty="0">
                <a:solidFill>
                  <a:srgbClr val="102391"/>
                </a:solidFill>
                <a:latin typeface="PingFang SC" charset="-122"/>
                <a:ea typeface="PingFang SC" charset="-122"/>
                <a:cs typeface="PingFang SC" charset="-122"/>
              </a:rPr>
              <a:t>|</a:t>
            </a:r>
            <a:r>
              <a:rPr lang="zh-CN" altLang="en-US" sz="1323" dirty="0">
                <a:solidFill>
                  <a:srgbClr val="102391"/>
                </a:solidFill>
                <a:latin typeface="PingFang SC" charset="-122"/>
                <a:ea typeface="PingFang SC" charset="-122"/>
                <a:cs typeface="PingFang SC" charset="-122"/>
              </a:rPr>
              <a:t> </a:t>
            </a:r>
            <a:r>
              <a:rPr kumimoji="1" lang="zh-CN" altLang="en-US" sz="1323" b="0" dirty="0">
                <a:solidFill>
                  <a:srgbClr val="102391"/>
                </a:solidFill>
                <a:latin typeface="PingFang SC" charset="-122"/>
                <a:ea typeface="PingFang SC" charset="-122"/>
                <a:cs typeface="PingFang SC" charset="-122"/>
              </a:rPr>
              <a:t>陆杨</a:t>
            </a:r>
            <a:endParaRPr kumimoji="1" lang="zh-CN" altLang="en-US" sz="1323" b="0" dirty="0">
              <a:solidFill>
                <a:srgbClr val="102391"/>
              </a:solidFill>
            </a:endParaRPr>
          </a:p>
        </p:txBody>
      </p:sp>
      <p:sp>
        <p:nvSpPr>
          <p:cNvPr id="18" name="矩形 17"/>
          <p:cNvSpPr/>
          <p:nvPr userDrawn="1"/>
        </p:nvSpPr>
        <p:spPr>
          <a:xfrm>
            <a:off x="-17486" y="78"/>
            <a:ext cx="5059920" cy="307700"/>
          </a:xfrm>
          <a:prstGeom prst="rect">
            <a:avLst/>
          </a:prstGeom>
          <a:solidFill>
            <a:srgbClr val="102391"/>
          </a:solidFill>
          <a:ln w="9525">
            <a:solidFill>
              <a:srgbClr val="10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9" name="文本框 18"/>
          <p:cNvSpPr txBox="1"/>
          <p:nvPr userDrawn="1"/>
        </p:nvSpPr>
        <p:spPr>
          <a:xfrm>
            <a:off x="0" y="2687"/>
            <a:ext cx="3700560" cy="295915"/>
          </a:xfrm>
          <a:prstGeom prst="rect">
            <a:avLst/>
          </a:prstGeom>
          <a:ln>
            <a:solidFill>
              <a:srgbClr val="102391"/>
            </a:solidFill>
          </a:ln>
        </p:spPr>
        <p:txBody>
          <a:bodyPr wrap="square" rtlCol="0">
            <a:spAutoFit/>
          </a:bodyPr>
          <a:lstStyle/>
          <a:p>
            <a:pPr indent="0"/>
            <a:r>
              <a:rPr kumimoji="1" lang="en-US" altLang="zh-CN" sz="1323" b="0" kern="1200" dirty="0">
                <a:solidFill>
                  <a:schemeClr val="bg1"/>
                </a:solidFill>
                <a:latin typeface="Arial" panose="020B0604020202020204" pitchFamily="34" charset="0"/>
                <a:ea typeface="+mn-ea"/>
                <a:cs typeface="+mn-cs"/>
              </a:rPr>
              <a:t>Beijing</a:t>
            </a:r>
            <a:r>
              <a:rPr kumimoji="1" lang="zh-CN" altLang="en-US" sz="1323" b="0" kern="1200" dirty="0">
                <a:solidFill>
                  <a:schemeClr val="bg1"/>
                </a:solidFill>
                <a:latin typeface="Arial" panose="020B0604020202020204" pitchFamily="34" charset="0"/>
                <a:ea typeface="+mn-ea"/>
                <a:cs typeface="+mn-cs"/>
              </a:rPr>
              <a:t> </a:t>
            </a:r>
            <a:r>
              <a:rPr kumimoji="1" lang="en-US" altLang="zh-CN" sz="1323" b="0" kern="1200" dirty="0">
                <a:solidFill>
                  <a:schemeClr val="bg1"/>
                </a:solidFill>
                <a:latin typeface="Arial" panose="020B0604020202020204" pitchFamily="34" charset="0"/>
                <a:ea typeface="+mn-ea"/>
                <a:cs typeface="+mn-cs"/>
              </a:rPr>
              <a:t>Jiaotong</a:t>
            </a:r>
            <a:r>
              <a:rPr kumimoji="1" lang="zh-CN" altLang="en-US" sz="1323" b="0" kern="1200" baseline="0" dirty="0">
                <a:solidFill>
                  <a:schemeClr val="bg1"/>
                </a:solidFill>
                <a:latin typeface="Arial" panose="020B0604020202020204" pitchFamily="34" charset="0"/>
                <a:ea typeface="+mn-ea"/>
                <a:cs typeface="+mn-cs"/>
              </a:rPr>
              <a:t> </a:t>
            </a:r>
            <a:r>
              <a:rPr kumimoji="1" lang="en-US" altLang="zh-CN" sz="1323" b="0" kern="1200" baseline="0" dirty="0">
                <a:solidFill>
                  <a:schemeClr val="bg1"/>
                </a:solidFill>
                <a:latin typeface="Arial" panose="020B0604020202020204" pitchFamily="34" charset="0"/>
                <a:ea typeface="+mn-ea"/>
                <a:cs typeface="+mn-cs"/>
              </a:rPr>
              <a:t>University</a:t>
            </a:r>
            <a:endParaRPr kumimoji="1" lang="zh-CN" altLang="en-US" sz="1323" b="0" kern="1200" dirty="0">
              <a:solidFill>
                <a:schemeClr val="bg1"/>
              </a:solidFill>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hank_u1">
    <p:spTree>
      <p:nvGrpSpPr>
        <p:cNvPr id="1" name=""/>
        <p:cNvGrpSpPr/>
        <p:nvPr/>
      </p:nvGrpSpPr>
      <p:grpSpPr>
        <a:xfrm>
          <a:off x="0" y="0"/>
          <a:ext cx="0" cy="0"/>
          <a:chOff x="0" y="0"/>
          <a:chExt cx="0" cy="0"/>
        </a:xfrm>
      </p:grpSpPr>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44" r="24824"/>
          <a:stretch>
            <a:fillRect/>
          </a:stretch>
        </p:blipFill>
        <p:spPr>
          <a:xfrm>
            <a:off x="132066" y="1740047"/>
            <a:ext cx="8375044" cy="5040560"/>
          </a:xfrm>
          <a:prstGeom prst="rect">
            <a:avLst/>
          </a:prstGeom>
        </p:spPr>
      </p:pic>
      <p:sp>
        <p:nvSpPr>
          <p:cNvPr id="8" name="Rectangle 2"/>
          <p:cNvSpPr>
            <a:spLocks noGrp="1" noChangeArrowheads="1"/>
          </p:cNvSpPr>
          <p:nvPr>
            <p:ph type="ctrTitle" hasCustomPrompt="1"/>
          </p:nvPr>
        </p:nvSpPr>
        <p:spPr>
          <a:xfrm>
            <a:off x="2436036" y="2616186"/>
            <a:ext cx="3783919" cy="615553"/>
          </a:xfrm>
          <a:prstGeom prst="rect">
            <a:avLst/>
          </a:prstGeom>
        </p:spPr>
        <p:txBody>
          <a:bodyPr/>
          <a:lstStyle>
            <a:lvl1pPr marL="0" indent="0" algn="ctr">
              <a:lnSpc>
                <a:spcPct val="100000"/>
              </a:lnSpc>
              <a:buFont typeface="Arial" panose="020B0604020202020204" pitchFamily="34" charset="0"/>
              <a:buNone/>
              <a:defRPr sz="4535" b="1" baseline="0">
                <a:solidFill>
                  <a:srgbClr val="112391"/>
                </a:solidFill>
                <a:latin typeface="PingFang SC" charset="-122"/>
                <a:ea typeface="PingFang SC" charset="-122"/>
                <a:cs typeface="PingFang SC" charset="-122"/>
              </a:defRPr>
            </a:lvl1pPr>
          </a:lstStyle>
          <a:p>
            <a:pPr lvl="0"/>
            <a:r>
              <a:rPr lang="en-US" altLang="zh-CN" dirty="0"/>
              <a:t>Title</a:t>
            </a:r>
            <a:endParaRPr lang="de-DE" altLang="zh-CN" dirty="0"/>
          </a:p>
        </p:txBody>
      </p:sp>
      <p:sp>
        <p:nvSpPr>
          <p:cNvPr id="5" name="文本框 4"/>
          <p:cNvSpPr txBox="1"/>
          <p:nvPr userDrawn="1"/>
        </p:nvSpPr>
        <p:spPr>
          <a:xfrm>
            <a:off x="9134659" y="2017060"/>
            <a:ext cx="184731" cy="383054"/>
          </a:xfrm>
          <a:prstGeom prst="rect">
            <a:avLst/>
          </a:prstGeom>
        </p:spPr>
        <p:txBody>
          <a:bodyPr wrap="none" rtlCol="0">
            <a:spAutoFit/>
          </a:bodyPr>
          <a:lstStyle/>
          <a:p>
            <a:pPr marL="0" marR="0" indent="0" algn="l" defTabSz="863954" rtl="0" eaLnBrk="1" fontAlgn="base" latinLnBrk="0" hangingPunct="1">
              <a:lnSpc>
                <a:spcPct val="100000"/>
              </a:lnSpc>
              <a:spcBef>
                <a:spcPct val="0"/>
              </a:spcBef>
              <a:spcAft>
                <a:spcPct val="0"/>
              </a:spcAft>
              <a:buClrTx/>
              <a:buSzTx/>
              <a:buFont typeface="Arial" panose="020B0604020202020204" pitchFamily="34" charset="0"/>
              <a:buNone/>
            </a:pPr>
            <a:endParaRPr kumimoji="1" lang="zh-CN" altLang="en-US" sz="1889" b="0" dirty="0"/>
          </a:p>
        </p:txBody>
      </p:sp>
      <p:sp>
        <p:nvSpPr>
          <p:cNvPr id="15" name="椭圆 14"/>
          <p:cNvSpPr/>
          <p:nvPr userDrawn="1"/>
        </p:nvSpPr>
        <p:spPr>
          <a:xfrm>
            <a:off x="2563405" y="1057341"/>
            <a:ext cx="3529189" cy="3735415"/>
          </a:xfrm>
          <a:prstGeom prst="ellipse">
            <a:avLst/>
          </a:prstGeom>
          <a:noFill/>
          <a:ln w="19050">
            <a:solidFill>
              <a:srgbClr val="102391"/>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7" name="椭圆 16"/>
          <p:cNvSpPr/>
          <p:nvPr userDrawn="1"/>
        </p:nvSpPr>
        <p:spPr>
          <a:xfrm>
            <a:off x="2508029" y="998732"/>
            <a:ext cx="3639933" cy="3852631"/>
          </a:xfrm>
          <a:prstGeom prst="ellipse">
            <a:avLst/>
          </a:prstGeom>
          <a:noFill/>
          <a:ln w="19050">
            <a:solidFill>
              <a:srgbClr val="102391"/>
            </a:solidFill>
            <a:prstDash val="soli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2" name="椭圆 11"/>
          <p:cNvSpPr/>
          <p:nvPr userDrawn="1"/>
        </p:nvSpPr>
        <p:spPr>
          <a:xfrm>
            <a:off x="5340076" y="1475985"/>
            <a:ext cx="752516" cy="796488"/>
          </a:xfrm>
          <a:prstGeom prst="ellipse">
            <a:avLst/>
          </a:prstGeom>
          <a:solidFill>
            <a:srgbClr val="102391"/>
          </a:solidFill>
          <a:ln w="19050">
            <a:solidFill>
              <a:srgbClr val="26268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3023" dirty="0"/>
              <a:t>1</a:t>
            </a:r>
            <a:endParaRPr kumimoji="1" lang="zh-CN" altLang="en-US" sz="3023" dirty="0"/>
          </a:p>
        </p:txBody>
      </p:sp>
      <p:sp>
        <p:nvSpPr>
          <p:cNvPr id="2" name="矩形 1"/>
          <p:cNvSpPr/>
          <p:nvPr userDrawn="1"/>
        </p:nvSpPr>
        <p:spPr>
          <a:xfrm>
            <a:off x="-17486" y="0"/>
            <a:ext cx="170472" cy="6858000"/>
          </a:xfrm>
          <a:prstGeom prst="rect">
            <a:avLst/>
          </a:prstGeom>
          <a:solidFill>
            <a:srgbClr val="10239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0" name="矩形 9"/>
          <p:cNvSpPr/>
          <p:nvPr userDrawn="1"/>
        </p:nvSpPr>
        <p:spPr>
          <a:xfrm>
            <a:off x="8486597" y="8645"/>
            <a:ext cx="170472" cy="6858000"/>
          </a:xfrm>
          <a:prstGeom prst="rect">
            <a:avLst/>
          </a:prstGeom>
          <a:solidFill>
            <a:srgbClr val="10239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3" name="矩形 12"/>
          <p:cNvSpPr/>
          <p:nvPr userDrawn="1"/>
        </p:nvSpPr>
        <p:spPr>
          <a:xfrm>
            <a:off x="-12324" y="-3294"/>
            <a:ext cx="8668987" cy="118684"/>
          </a:xfrm>
          <a:prstGeom prst="rect">
            <a:avLst/>
          </a:prstGeom>
          <a:solidFill>
            <a:srgbClr val="10239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4" name="矩形 13"/>
          <p:cNvSpPr/>
          <p:nvPr userDrawn="1"/>
        </p:nvSpPr>
        <p:spPr>
          <a:xfrm>
            <a:off x="-32654" y="6742611"/>
            <a:ext cx="8668987" cy="118684"/>
          </a:xfrm>
          <a:prstGeom prst="rect">
            <a:avLst/>
          </a:prstGeom>
          <a:solidFill>
            <a:srgbClr val="10239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_u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844" r="24824"/>
          <a:stretch>
            <a:fillRect/>
          </a:stretch>
        </p:blipFill>
        <p:spPr>
          <a:xfrm>
            <a:off x="-17487" y="1628801"/>
            <a:ext cx="8674151" cy="5220580"/>
          </a:xfrm>
          <a:prstGeom prst="rect">
            <a:avLst/>
          </a:prstGeom>
        </p:spPr>
      </p:pic>
      <p:sp>
        <p:nvSpPr>
          <p:cNvPr id="14" name="矩形 13"/>
          <p:cNvSpPr/>
          <p:nvPr userDrawn="1"/>
        </p:nvSpPr>
        <p:spPr>
          <a:xfrm flipV="1">
            <a:off x="2132093" y="818000"/>
            <a:ext cx="6524571" cy="45719"/>
          </a:xfrm>
          <a:prstGeom prst="rect">
            <a:avLst/>
          </a:prstGeom>
          <a:gradFill>
            <a:gsLst>
              <a:gs pos="0">
                <a:schemeClr val="bg1"/>
              </a:gs>
              <a:gs pos="100000">
                <a:srgbClr val="112391">
                  <a:lumMod val="100000"/>
                </a:srgbClr>
              </a:gs>
              <a:gs pos="100000">
                <a:srgbClr val="112391">
                  <a:alpha val="60000"/>
                </a:srgbClr>
              </a:gs>
            </a:gsLst>
            <a:lin ang="0" scaled="0"/>
          </a:gra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16" name="矩形 15"/>
          <p:cNvSpPr/>
          <p:nvPr userDrawn="1"/>
        </p:nvSpPr>
        <p:spPr>
          <a:xfrm flipV="1">
            <a:off x="-2841" y="6805020"/>
            <a:ext cx="8639175" cy="45719"/>
          </a:xfrm>
          <a:prstGeom prst="rect">
            <a:avLst/>
          </a:prstGeom>
          <a:solidFill>
            <a:srgbClr val="112391"/>
          </a:solidFill>
          <a:ln w="19050">
            <a:solidFill>
              <a:srgbClr val="1123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1728" dirty="0"/>
          </a:p>
        </p:txBody>
      </p:sp>
      <p:sp>
        <p:nvSpPr>
          <p:cNvPr id="7" name="文本框 6"/>
          <p:cNvSpPr txBox="1"/>
          <p:nvPr userDrawn="1"/>
        </p:nvSpPr>
        <p:spPr>
          <a:xfrm>
            <a:off x="2278611" y="2618911"/>
            <a:ext cx="4549285" cy="1255728"/>
          </a:xfrm>
          <a:prstGeom prst="rect">
            <a:avLst/>
          </a:prstGeom>
        </p:spPr>
        <p:txBody>
          <a:bodyPr wrap="square" rtlCol="0">
            <a:spAutoFit/>
          </a:bodyPr>
          <a:lstStyle/>
          <a:p>
            <a:pPr marL="0" marR="0" indent="0" algn="ctr" defTabSz="863954" rtl="0" eaLnBrk="1" fontAlgn="base" latinLnBrk="0" hangingPunct="1">
              <a:lnSpc>
                <a:spcPct val="100000"/>
              </a:lnSpc>
              <a:spcBef>
                <a:spcPct val="0"/>
              </a:spcBef>
              <a:spcAft>
                <a:spcPct val="0"/>
              </a:spcAft>
              <a:buClrTx/>
              <a:buSzTx/>
              <a:buFontTx/>
              <a:buNone/>
              <a:defRPr/>
            </a:pPr>
            <a:r>
              <a:rPr kumimoji="1" lang="zh-CN" altLang="en-US" sz="3780" b="1" dirty="0">
                <a:solidFill>
                  <a:srgbClr val="112391"/>
                </a:solidFill>
                <a:latin typeface="微软雅黑" panose="020B0503020204020204" charset="-122"/>
                <a:ea typeface="微软雅黑" panose="020B0503020204020204" charset="-122"/>
                <a:cs typeface="PingFang SC" charset="-122"/>
              </a:rPr>
              <a:t>谢谢！</a:t>
            </a:r>
            <a:endParaRPr kumimoji="1" lang="en-US" altLang="zh-CN" sz="3780" b="1" dirty="0">
              <a:solidFill>
                <a:srgbClr val="112391"/>
              </a:solidFill>
              <a:latin typeface="微软雅黑" panose="020B0503020204020204" charset="-122"/>
              <a:ea typeface="微软雅黑" panose="020B0503020204020204" charset="-122"/>
              <a:cs typeface="PingFang SC" charset="-122"/>
            </a:endParaRPr>
          </a:p>
          <a:p>
            <a:pPr marL="0" marR="0" indent="0" algn="ctr" defTabSz="863954" rtl="0" eaLnBrk="1" fontAlgn="base" latinLnBrk="0" hangingPunct="1">
              <a:lnSpc>
                <a:spcPct val="100000"/>
              </a:lnSpc>
              <a:spcBef>
                <a:spcPct val="0"/>
              </a:spcBef>
              <a:spcAft>
                <a:spcPct val="0"/>
              </a:spcAft>
              <a:buClrTx/>
              <a:buSzTx/>
              <a:buFontTx/>
              <a:buNone/>
              <a:defRPr/>
            </a:pPr>
            <a:r>
              <a:rPr kumimoji="1" lang="zh-CN" altLang="en-US" sz="3780" b="1" dirty="0">
                <a:solidFill>
                  <a:srgbClr val="112391"/>
                </a:solidFill>
                <a:latin typeface="微软雅黑" panose="020B0503020204020204" charset="-122"/>
                <a:ea typeface="微软雅黑" panose="020B0503020204020204" charset="-122"/>
                <a:cs typeface="PingFang SC" charset="-122"/>
              </a:rPr>
              <a:t>请评审专家批评指正！</a:t>
            </a:r>
          </a:p>
        </p:txBody>
      </p:sp>
      <p:sp>
        <p:nvSpPr>
          <p:cNvPr id="8" name="文本框 7">
            <a:extLst>
              <a:ext uri="{FF2B5EF4-FFF2-40B4-BE49-F238E27FC236}">
                <a16:creationId xmlns:a16="http://schemas.microsoft.com/office/drawing/2014/main" id="{4D41F5C5-EC10-8941-A1B3-3808A18DD41B}"/>
              </a:ext>
            </a:extLst>
          </p:cNvPr>
          <p:cNvSpPr txBox="1"/>
          <p:nvPr userDrawn="1"/>
        </p:nvSpPr>
        <p:spPr>
          <a:xfrm>
            <a:off x="6143678" y="491228"/>
            <a:ext cx="2495497" cy="295915"/>
          </a:xfrm>
          <a:prstGeom prst="rect">
            <a:avLst/>
          </a:prstGeom>
          <a:noFill/>
        </p:spPr>
        <p:txBody>
          <a:bodyPr wrap="square" rtlCol="0">
            <a:spAutoFit/>
          </a:bodyPr>
          <a:lstStyle/>
          <a:p>
            <a:pPr indent="0" algn="r"/>
            <a:r>
              <a:rPr kumimoji="1" lang="en-US" altLang="zh-CN" sz="1323" b="1" kern="1200" dirty="0">
                <a:solidFill>
                  <a:srgbClr val="112391"/>
                </a:solidFill>
                <a:latin typeface="+mn-lt"/>
                <a:ea typeface="+mn-ea"/>
                <a:cs typeface="+mn-cs"/>
              </a:rPr>
              <a:t>Beijing</a:t>
            </a:r>
            <a:r>
              <a:rPr kumimoji="1" lang="zh-CN" altLang="en-US" sz="1323" b="1" dirty="0">
                <a:solidFill>
                  <a:schemeClr val="bg1"/>
                </a:solidFill>
                <a:latin typeface="+mj-lt"/>
              </a:rPr>
              <a:t> </a:t>
            </a:r>
            <a:r>
              <a:rPr kumimoji="1" lang="en-US" altLang="zh-CN" sz="1323" b="1" kern="1200" dirty="0">
                <a:solidFill>
                  <a:srgbClr val="112391"/>
                </a:solidFill>
                <a:latin typeface="+mn-lt"/>
                <a:ea typeface="+mn-ea"/>
                <a:cs typeface="+mn-cs"/>
              </a:rPr>
              <a:t>Jiaotong</a:t>
            </a:r>
            <a:r>
              <a:rPr kumimoji="1" lang="zh-CN" altLang="en-US" sz="1323" b="1" kern="1200" dirty="0">
                <a:solidFill>
                  <a:srgbClr val="112391"/>
                </a:solidFill>
                <a:latin typeface="+mn-lt"/>
                <a:ea typeface="+mn-ea"/>
                <a:cs typeface="+mn-cs"/>
              </a:rPr>
              <a:t> </a:t>
            </a:r>
            <a:r>
              <a:rPr kumimoji="1" lang="en-US" altLang="zh-CN" sz="1323" b="1" kern="1200" dirty="0">
                <a:solidFill>
                  <a:srgbClr val="112391"/>
                </a:solidFill>
                <a:latin typeface="+mn-lt"/>
                <a:ea typeface="+mn-ea"/>
                <a:cs typeface="+mn-cs"/>
              </a:rPr>
              <a:t>University</a:t>
            </a:r>
            <a:endParaRPr kumimoji="1" lang="zh-CN" altLang="en-US" sz="1323" b="1" kern="1200" dirty="0">
              <a:solidFill>
                <a:srgbClr val="112391"/>
              </a:solidFill>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89444" y="1709740"/>
            <a:ext cx="7451288" cy="2852737"/>
          </a:xfrm>
        </p:spPr>
        <p:txBody>
          <a:bodyPr anchor="b"/>
          <a:lstStyle>
            <a:lvl1pPr>
              <a:defRPr sz="5669"/>
            </a:lvl1pPr>
          </a:lstStyle>
          <a:p>
            <a:r>
              <a:rPr lang="zh-CN" altLang="en-US"/>
              <a:t>单击此处编辑母版标题样式</a:t>
            </a:r>
            <a:endParaRPr lang="en-US" dirty="0"/>
          </a:p>
        </p:txBody>
      </p:sp>
      <p:sp>
        <p:nvSpPr>
          <p:cNvPr id="3" name="Text Placeholder 2"/>
          <p:cNvSpPr>
            <a:spLocks noGrp="1"/>
          </p:cNvSpPr>
          <p:nvPr>
            <p:ph type="body" idx="1"/>
          </p:nvPr>
        </p:nvSpPr>
        <p:spPr>
          <a:xfrm>
            <a:off x="589444" y="4589465"/>
            <a:ext cx="7451288" cy="1500187"/>
          </a:xfrm>
        </p:spPr>
        <p:txBody>
          <a:bodyPr/>
          <a:lstStyle>
            <a:lvl1pPr marL="0" indent="0">
              <a:buNone/>
              <a:defRPr sz="2268">
                <a:solidFill>
                  <a:schemeClr val="tx1"/>
                </a:solidFill>
              </a:defRPr>
            </a:lvl1pPr>
            <a:lvl2pPr marL="431963" indent="0">
              <a:buNone/>
              <a:defRPr sz="1890">
                <a:solidFill>
                  <a:schemeClr val="tx1">
                    <a:tint val="75000"/>
                  </a:schemeClr>
                </a:solidFill>
              </a:defRPr>
            </a:lvl2pPr>
            <a:lvl3pPr marL="863925" indent="0">
              <a:buNone/>
              <a:defRPr sz="1701">
                <a:solidFill>
                  <a:schemeClr val="tx1">
                    <a:tint val="75000"/>
                  </a:schemeClr>
                </a:solidFill>
              </a:defRPr>
            </a:lvl3pPr>
            <a:lvl4pPr marL="1295888" indent="0">
              <a:buNone/>
              <a:defRPr sz="1512">
                <a:solidFill>
                  <a:schemeClr val="tx1">
                    <a:tint val="75000"/>
                  </a:schemeClr>
                </a:solidFill>
              </a:defRPr>
            </a:lvl4pPr>
            <a:lvl5pPr marL="1727850" indent="0">
              <a:buNone/>
              <a:defRPr sz="1512">
                <a:solidFill>
                  <a:schemeClr val="tx1">
                    <a:tint val="75000"/>
                  </a:schemeClr>
                </a:solidFill>
              </a:defRPr>
            </a:lvl5pPr>
            <a:lvl6pPr marL="2159813" indent="0">
              <a:buNone/>
              <a:defRPr sz="1512">
                <a:solidFill>
                  <a:schemeClr val="tx1">
                    <a:tint val="75000"/>
                  </a:schemeClr>
                </a:solidFill>
              </a:defRPr>
            </a:lvl6pPr>
            <a:lvl7pPr marL="2591775" indent="0">
              <a:buNone/>
              <a:defRPr sz="1512">
                <a:solidFill>
                  <a:schemeClr val="tx1">
                    <a:tint val="75000"/>
                  </a:schemeClr>
                </a:solidFill>
              </a:defRPr>
            </a:lvl7pPr>
            <a:lvl8pPr marL="3023738" indent="0">
              <a:buNone/>
              <a:defRPr sz="1512">
                <a:solidFill>
                  <a:schemeClr val="tx1">
                    <a:tint val="75000"/>
                  </a:schemeClr>
                </a:solidFill>
              </a:defRPr>
            </a:lvl8pPr>
            <a:lvl9pPr marL="3455700" indent="0">
              <a:buNone/>
              <a:defRPr sz="1512">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1599562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93943" y="1825625"/>
            <a:ext cx="3671649"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373583" y="1825625"/>
            <a:ext cx="3671649"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5788266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595069" y="365127"/>
            <a:ext cx="7451288"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595070" y="1681163"/>
            <a:ext cx="3654775" cy="82391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zh-CN" altLang="en-US"/>
              <a:t>单击此处编辑母版文本样式</a:t>
            </a:r>
          </a:p>
        </p:txBody>
      </p:sp>
      <p:sp>
        <p:nvSpPr>
          <p:cNvPr id="4" name="Content Placeholder 3"/>
          <p:cNvSpPr>
            <a:spLocks noGrp="1"/>
          </p:cNvSpPr>
          <p:nvPr>
            <p:ph sz="half" idx="2"/>
          </p:nvPr>
        </p:nvSpPr>
        <p:spPr>
          <a:xfrm>
            <a:off x="595070" y="2505075"/>
            <a:ext cx="3654775"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373583" y="1681163"/>
            <a:ext cx="3672775" cy="82391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zh-CN" altLang="en-US"/>
              <a:t>单击此处编辑母版文本样式</a:t>
            </a:r>
          </a:p>
        </p:txBody>
      </p:sp>
      <p:sp>
        <p:nvSpPr>
          <p:cNvPr id="6" name="Content Placeholder 5"/>
          <p:cNvSpPr>
            <a:spLocks noGrp="1"/>
          </p:cNvSpPr>
          <p:nvPr>
            <p:ph sz="quarter" idx="4"/>
          </p:nvPr>
        </p:nvSpPr>
        <p:spPr>
          <a:xfrm>
            <a:off x="4373583" y="2505075"/>
            <a:ext cx="3672775"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6098988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4253497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243885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5068" y="457200"/>
            <a:ext cx="2786359" cy="1600200"/>
          </a:xfrm>
        </p:spPr>
        <p:txBody>
          <a:bodyPr anchor="b"/>
          <a:lstStyle>
            <a:lvl1pPr>
              <a:defRPr sz="3023"/>
            </a:lvl1pPr>
          </a:lstStyle>
          <a:p>
            <a:r>
              <a:rPr lang="zh-CN" altLang="en-US"/>
              <a:t>单击此处编辑母版标题样式</a:t>
            </a:r>
            <a:endParaRPr lang="en-US" dirty="0"/>
          </a:p>
        </p:txBody>
      </p:sp>
      <p:sp>
        <p:nvSpPr>
          <p:cNvPr id="3" name="Content Placeholder 2"/>
          <p:cNvSpPr>
            <a:spLocks noGrp="1"/>
          </p:cNvSpPr>
          <p:nvPr>
            <p:ph idx="1"/>
          </p:nvPr>
        </p:nvSpPr>
        <p:spPr>
          <a:xfrm>
            <a:off x="3672775" y="987427"/>
            <a:ext cx="4373582" cy="4873625"/>
          </a:xfrm>
        </p:spPr>
        <p:txBody>
          <a:bodyPr/>
          <a:lstStyle>
            <a:lvl1pPr>
              <a:defRPr sz="3023"/>
            </a:lvl1pPr>
            <a:lvl2pPr>
              <a:defRPr sz="2645"/>
            </a:lvl2pPr>
            <a:lvl3pPr>
              <a:defRPr sz="2268"/>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95068" y="2057400"/>
            <a:ext cx="2786359" cy="3811588"/>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2882364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95068" y="457200"/>
            <a:ext cx="2786359" cy="1600200"/>
          </a:xfrm>
        </p:spPr>
        <p:txBody>
          <a:bodyPr anchor="b"/>
          <a:lstStyle>
            <a:lvl1pPr>
              <a:defRPr sz="3023"/>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672775" y="987427"/>
            <a:ext cx="4373582" cy="4873625"/>
          </a:xfrm>
        </p:spPr>
        <p:txBody>
          <a:bodyPr anchor="t"/>
          <a:lstStyle>
            <a:lvl1pPr marL="0" indent="0">
              <a:buNone/>
              <a:defRPr sz="3023"/>
            </a:lvl1pPr>
            <a:lvl2pPr marL="431963" indent="0">
              <a:buNone/>
              <a:defRPr sz="2645"/>
            </a:lvl2pPr>
            <a:lvl3pPr marL="863925" indent="0">
              <a:buNone/>
              <a:defRPr sz="2268"/>
            </a:lvl3pPr>
            <a:lvl4pPr marL="1295888" indent="0">
              <a:buNone/>
              <a:defRPr sz="1890"/>
            </a:lvl4pPr>
            <a:lvl5pPr marL="1727850" indent="0">
              <a:buNone/>
              <a:defRPr sz="1890"/>
            </a:lvl5pPr>
            <a:lvl6pPr marL="2159813" indent="0">
              <a:buNone/>
              <a:defRPr sz="1890"/>
            </a:lvl6pPr>
            <a:lvl7pPr marL="2591775" indent="0">
              <a:buNone/>
              <a:defRPr sz="1890"/>
            </a:lvl7pPr>
            <a:lvl8pPr marL="3023738" indent="0">
              <a:buNone/>
              <a:defRPr sz="1890"/>
            </a:lvl8pPr>
            <a:lvl9pPr marL="3455700" indent="0">
              <a:buNone/>
              <a:defRPr sz="1890"/>
            </a:lvl9pPr>
          </a:lstStyle>
          <a:p>
            <a:r>
              <a:rPr lang="zh-CN" altLang="en-US"/>
              <a:t>单击图标添加图片</a:t>
            </a:r>
            <a:endParaRPr lang="en-US" dirty="0"/>
          </a:p>
        </p:txBody>
      </p:sp>
      <p:sp>
        <p:nvSpPr>
          <p:cNvPr id="4" name="Text Placeholder 3"/>
          <p:cNvSpPr>
            <a:spLocks noGrp="1"/>
          </p:cNvSpPr>
          <p:nvPr>
            <p:ph type="body" sz="half" idx="2"/>
          </p:nvPr>
        </p:nvSpPr>
        <p:spPr>
          <a:xfrm>
            <a:off x="595068" y="2057400"/>
            <a:ext cx="2786359" cy="3811588"/>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8/30/2024</a:t>
            </a:fld>
            <a:endParaRPr lang="en-US" dirty="0"/>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6977739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3944" y="365127"/>
            <a:ext cx="7451288"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93944" y="1825625"/>
            <a:ext cx="7451288"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93943" y="6356352"/>
            <a:ext cx="1943814" cy="365125"/>
          </a:xfrm>
          <a:prstGeom prst="rect">
            <a:avLst/>
          </a:prstGeom>
        </p:spPr>
        <p:txBody>
          <a:bodyPr vert="horz" lIns="91440" tIns="45720" rIns="91440" bIns="45720" rtlCol="0" anchor="ctr"/>
          <a:lstStyle>
            <a:lvl1pPr algn="l">
              <a:defRPr sz="1134">
                <a:solidFill>
                  <a:schemeClr val="tx1">
                    <a:tint val="75000"/>
                  </a:schemeClr>
                </a:solidFill>
              </a:defRPr>
            </a:lvl1pPr>
          </a:lstStyle>
          <a:p>
            <a:fld id="{C764DE79-268F-4C1A-8933-263129D2AF90}" type="datetimeFigureOut">
              <a:rPr lang="en-US" smtClean="0"/>
              <a:t>8/30/2024</a:t>
            </a:fld>
            <a:endParaRPr lang="en-US" dirty="0"/>
          </a:p>
        </p:txBody>
      </p:sp>
      <p:sp>
        <p:nvSpPr>
          <p:cNvPr id="5" name="Footer Placeholder 4"/>
          <p:cNvSpPr>
            <a:spLocks noGrp="1"/>
          </p:cNvSpPr>
          <p:nvPr>
            <p:ph type="ftr" sz="quarter" idx="3"/>
          </p:nvPr>
        </p:nvSpPr>
        <p:spPr>
          <a:xfrm>
            <a:off x="2861727" y="6356352"/>
            <a:ext cx="2915722" cy="365125"/>
          </a:xfrm>
          <a:prstGeom prst="rect">
            <a:avLst/>
          </a:prstGeom>
        </p:spPr>
        <p:txBody>
          <a:bodyPr vert="horz" lIns="91440" tIns="45720" rIns="91440" bIns="45720" rtlCol="0" anchor="ctr"/>
          <a:lstStyle>
            <a:lvl1pPr algn="ctr">
              <a:defRPr sz="1134">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101418" y="6356352"/>
            <a:ext cx="1943814" cy="365125"/>
          </a:xfrm>
          <a:prstGeom prst="rect">
            <a:avLst/>
          </a:prstGeom>
        </p:spPr>
        <p:txBody>
          <a:bodyPr vert="horz" lIns="91440" tIns="45720" rIns="91440" bIns="45720" rtlCol="0" anchor="ctr"/>
          <a:lstStyle>
            <a:lvl1pPr algn="r">
              <a:defRPr sz="1134">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58255397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49" r:id="rId14"/>
    <p:sldLayoutId id="2147483651" r:id="rId15"/>
    <p:sldLayoutId id="2147483652" r:id="rId16"/>
    <p:sldLayoutId id="2147483653" r:id="rId17"/>
    <p:sldLayoutId id="2147483654" r:id="rId18"/>
    <p:sldLayoutId id="2147483655" r:id="rId19"/>
    <p:sldLayoutId id="2147483656" r:id="rId20"/>
    <p:sldLayoutId id="2147483657" r:id="rId21"/>
    <p:sldLayoutId id="2147483658" r:id="rId22"/>
    <p:sldLayoutId id="2147483659" r:id="rId23"/>
    <p:sldLayoutId id="2147483668" r:id="rId24"/>
  </p:sldLayoutIdLst>
  <p:hf hdr="0" ftr="0" dt="0"/>
  <p:txStyles>
    <p:titleStyle>
      <a:lvl1pPr algn="l" defTabSz="863925" rtl="0" eaLnBrk="1" latinLnBrk="0" hangingPunct="1">
        <a:lnSpc>
          <a:spcPct val="90000"/>
        </a:lnSpc>
        <a:spcBef>
          <a:spcPct val="0"/>
        </a:spcBef>
        <a:buNone/>
        <a:defRPr sz="4157" kern="1200">
          <a:solidFill>
            <a:schemeClr val="tx1"/>
          </a:solidFill>
          <a:latin typeface="+mj-lt"/>
          <a:ea typeface="+mj-ea"/>
          <a:cs typeface="+mj-cs"/>
        </a:defRPr>
      </a:lvl1pPr>
    </p:titleStyle>
    <p:bodyStyle>
      <a:lvl1pPr marL="215981" indent="-215981" algn="l" defTabSz="86392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3925" rtl="0" eaLnBrk="1" latinLnBrk="0" hangingPunct="1">
        <a:defRPr sz="1701" kern="1200">
          <a:solidFill>
            <a:schemeClr val="tx1"/>
          </a:solidFill>
          <a:latin typeface="+mn-lt"/>
          <a:ea typeface="+mn-ea"/>
          <a:cs typeface="+mn-cs"/>
        </a:defRPr>
      </a:lvl1pPr>
      <a:lvl2pPr marL="431963" algn="l" defTabSz="863925" rtl="0" eaLnBrk="1" latinLnBrk="0" hangingPunct="1">
        <a:defRPr sz="1701" kern="1200">
          <a:solidFill>
            <a:schemeClr val="tx1"/>
          </a:solidFill>
          <a:latin typeface="+mn-lt"/>
          <a:ea typeface="+mn-ea"/>
          <a:cs typeface="+mn-cs"/>
        </a:defRPr>
      </a:lvl2pPr>
      <a:lvl3pPr marL="863925" algn="l" defTabSz="863925" rtl="0" eaLnBrk="1" latinLnBrk="0" hangingPunct="1">
        <a:defRPr sz="1701" kern="1200">
          <a:solidFill>
            <a:schemeClr val="tx1"/>
          </a:solidFill>
          <a:latin typeface="+mn-lt"/>
          <a:ea typeface="+mn-ea"/>
          <a:cs typeface="+mn-cs"/>
        </a:defRPr>
      </a:lvl3pPr>
      <a:lvl4pPr marL="1295888" algn="l" defTabSz="863925" rtl="0" eaLnBrk="1" latinLnBrk="0" hangingPunct="1">
        <a:defRPr sz="1701" kern="1200">
          <a:solidFill>
            <a:schemeClr val="tx1"/>
          </a:solidFill>
          <a:latin typeface="+mn-lt"/>
          <a:ea typeface="+mn-ea"/>
          <a:cs typeface="+mn-cs"/>
        </a:defRPr>
      </a:lvl4pPr>
      <a:lvl5pPr marL="1727850" algn="l" defTabSz="863925" rtl="0" eaLnBrk="1" latinLnBrk="0" hangingPunct="1">
        <a:defRPr sz="1701" kern="1200">
          <a:solidFill>
            <a:schemeClr val="tx1"/>
          </a:solidFill>
          <a:latin typeface="+mn-lt"/>
          <a:ea typeface="+mn-ea"/>
          <a:cs typeface="+mn-cs"/>
        </a:defRPr>
      </a:lvl5pPr>
      <a:lvl6pPr marL="2159813" algn="l" defTabSz="863925" rtl="0" eaLnBrk="1" latinLnBrk="0" hangingPunct="1">
        <a:defRPr sz="1701" kern="1200">
          <a:solidFill>
            <a:schemeClr val="tx1"/>
          </a:solidFill>
          <a:latin typeface="+mn-lt"/>
          <a:ea typeface="+mn-ea"/>
          <a:cs typeface="+mn-cs"/>
        </a:defRPr>
      </a:lvl6pPr>
      <a:lvl7pPr marL="2591775" algn="l" defTabSz="863925" rtl="0" eaLnBrk="1" latinLnBrk="0" hangingPunct="1">
        <a:defRPr sz="1701" kern="1200">
          <a:solidFill>
            <a:schemeClr val="tx1"/>
          </a:solidFill>
          <a:latin typeface="+mn-lt"/>
          <a:ea typeface="+mn-ea"/>
          <a:cs typeface="+mn-cs"/>
        </a:defRPr>
      </a:lvl7pPr>
      <a:lvl8pPr marL="3023738" algn="l" defTabSz="863925" rtl="0" eaLnBrk="1" latinLnBrk="0" hangingPunct="1">
        <a:defRPr sz="1701" kern="1200">
          <a:solidFill>
            <a:schemeClr val="tx1"/>
          </a:solidFill>
          <a:latin typeface="+mn-lt"/>
          <a:ea typeface="+mn-ea"/>
          <a:cs typeface="+mn-cs"/>
        </a:defRPr>
      </a:lvl8pPr>
      <a:lvl9pPr marL="3455700" algn="l" defTabSz="863925" rtl="0" eaLnBrk="1" latinLnBrk="0" hangingPunct="1">
        <a:defRPr sz="17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2.png"/><Relationship Id="rId7" Type="http://schemas.openxmlformats.org/officeDocument/2006/relationships/image" Target="../media/image98.png"/><Relationship Id="rId12"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71.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0.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82.png"/><Relationship Id="rId4" Type="http://schemas.openxmlformats.org/officeDocument/2006/relationships/image" Target="../media/image114.png"/><Relationship Id="rId9" Type="http://schemas.openxmlformats.org/officeDocument/2006/relationships/image" Target="../media/image119.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13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36.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50.png"/><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9.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5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l="-17000" t="-1000" r="36000" b="-4000"/>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22C3A993-6F3E-4342-B172-3649CE4E82E4}"/>
              </a:ext>
            </a:extLst>
          </p:cNvPr>
          <p:cNvSpPr txBox="1"/>
          <p:nvPr/>
        </p:nvSpPr>
        <p:spPr>
          <a:xfrm>
            <a:off x="428976" y="2466942"/>
            <a:ext cx="7845004" cy="499496"/>
          </a:xfrm>
          <a:prstGeom prst="rect">
            <a:avLst/>
          </a:prstGeom>
          <a:noFill/>
        </p:spPr>
        <p:txBody>
          <a:bodyPr wrap="square">
            <a:spAutoFit/>
          </a:bodyPr>
          <a:lstStyle/>
          <a:p>
            <a:pPr algn="ctr"/>
            <a:r>
              <a:rPr lang="en-US" altLang="zh-CN" sz="2646" b="1" dirty="0">
                <a:solidFill>
                  <a:schemeClr val="bg1"/>
                </a:solidFill>
                <a:latin typeface="微软雅黑" panose="020B0503020204020204" charset="-122"/>
                <a:ea typeface="微软雅黑" panose="020B0503020204020204" charset="-122"/>
                <a:sym typeface="Arial" panose="020B0604020202020204"/>
              </a:rPr>
              <a:t>Research on Virtual Try-On Technology</a:t>
            </a:r>
          </a:p>
        </p:txBody>
      </p:sp>
      <p:pic>
        <p:nvPicPr>
          <p:cNvPr id="6" name="图片 5">
            <a:extLst>
              <a:ext uri="{FF2B5EF4-FFF2-40B4-BE49-F238E27FC236}">
                <a16:creationId xmlns:a16="http://schemas.microsoft.com/office/drawing/2014/main" id="{3C9CF3EB-9174-F649-B530-5B81B023B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886" y="1389195"/>
            <a:ext cx="59994" cy="71993"/>
          </a:xfrm>
          <a:prstGeom prst="rect">
            <a:avLst/>
          </a:prstGeom>
        </p:spPr>
      </p:pic>
      <p:pic>
        <p:nvPicPr>
          <p:cNvPr id="7" name="图片 6">
            <a:extLst>
              <a:ext uri="{FF2B5EF4-FFF2-40B4-BE49-F238E27FC236}">
                <a16:creationId xmlns:a16="http://schemas.microsoft.com/office/drawing/2014/main" id="{9F704930-659B-5547-86DF-527E103E3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886" y="1389195"/>
            <a:ext cx="59994" cy="71993"/>
          </a:xfrm>
          <a:prstGeom prst="rect">
            <a:avLst/>
          </a:prstGeom>
        </p:spPr>
      </p:pic>
      <p:pic>
        <p:nvPicPr>
          <p:cNvPr id="8" name="图片 7">
            <a:extLst>
              <a:ext uri="{FF2B5EF4-FFF2-40B4-BE49-F238E27FC236}">
                <a16:creationId xmlns:a16="http://schemas.microsoft.com/office/drawing/2014/main" id="{ACB6DF8A-724D-9641-BBE3-C4119D931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886" y="1389195"/>
            <a:ext cx="59994" cy="71993"/>
          </a:xfrm>
          <a:prstGeom prst="rect">
            <a:avLst/>
          </a:prstGeom>
        </p:spPr>
      </p:pic>
      <p:pic>
        <p:nvPicPr>
          <p:cNvPr id="9" name="图片 8">
            <a:extLst>
              <a:ext uri="{FF2B5EF4-FFF2-40B4-BE49-F238E27FC236}">
                <a16:creationId xmlns:a16="http://schemas.microsoft.com/office/drawing/2014/main" id="{F11E7AF5-8E22-9E48-9BA1-6FDC7C7C8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886" y="1389195"/>
            <a:ext cx="59994" cy="71993"/>
          </a:xfrm>
          <a:prstGeom prst="rect">
            <a:avLst/>
          </a:prstGeom>
        </p:spPr>
      </p:pic>
      <p:pic>
        <p:nvPicPr>
          <p:cNvPr id="10" name="图片 9">
            <a:extLst>
              <a:ext uri="{FF2B5EF4-FFF2-40B4-BE49-F238E27FC236}">
                <a16:creationId xmlns:a16="http://schemas.microsoft.com/office/drawing/2014/main" id="{4FE7EEA4-3CE9-EB4F-81D7-1956FAB33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886" y="1389195"/>
            <a:ext cx="59994" cy="71993"/>
          </a:xfrm>
          <a:prstGeom prst="rect">
            <a:avLst/>
          </a:prstGeom>
        </p:spPr>
      </p:pic>
      <p:sp>
        <p:nvSpPr>
          <p:cNvPr id="2" name="文本框 1">
            <a:extLst>
              <a:ext uri="{FF2B5EF4-FFF2-40B4-BE49-F238E27FC236}">
                <a16:creationId xmlns:a16="http://schemas.microsoft.com/office/drawing/2014/main" id="{39B8581E-C318-5155-A26D-F2FDB2F12486}"/>
              </a:ext>
            </a:extLst>
          </p:cNvPr>
          <p:cNvSpPr txBox="1"/>
          <p:nvPr/>
        </p:nvSpPr>
        <p:spPr>
          <a:xfrm>
            <a:off x="6488126" y="5203882"/>
            <a:ext cx="1998456" cy="441339"/>
          </a:xfrm>
          <a:prstGeom prst="rect">
            <a:avLst/>
          </a:prstGeom>
        </p:spPr>
        <p:txBody>
          <a:bodyPr wrap="square" rtlCol="0">
            <a:spAutoFit/>
          </a:bodyPr>
          <a:lstStyle/>
          <a:p>
            <a:pPr defTabSz="863954"/>
            <a:r>
              <a:rPr kumimoji="1" lang="en-US" altLang="zh-CN" sz="2268" b="1" dirty="0">
                <a:solidFill>
                  <a:srgbClr val="102391"/>
                </a:solidFill>
                <a:latin typeface="微软雅黑" panose="020B0503020204020204" charset="-122"/>
                <a:ea typeface="微软雅黑" panose="020B0503020204020204" charset="-122"/>
                <a:cs typeface="PingFang SC" charset="-122"/>
              </a:rPr>
              <a:t>Chen </a:t>
            </a:r>
            <a:r>
              <a:rPr kumimoji="1" lang="en-US" altLang="zh-CN" sz="2268" b="1" dirty="0" err="1">
                <a:solidFill>
                  <a:srgbClr val="102391"/>
                </a:solidFill>
                <a:latin typeface="微软雅黑" panose="020B0503020204020204" charset="-122"/>
                <a:ea typeface="微软雅黑" panose="020B0503020204020204" charset="-122"/>
                <a:cs typeface="PingFang SC" charset="-122"/>
              </a:rPr>
              <a:t>Shidi</a:t>
            </a:r>
            <a:endParaRPr kumimoji="1" lang="en-US" altLang="zh-CN" sz="2268" b="1" dirty="0">
              <a:solidFill>
                <a:srgbClr val="102391"/>
              </a:solidFill>
              <a:latin typeface="微软雅黑" panose="020B0503020204020204" charset="-122"/>
              <a:ea typeface="微软雅黑" panose="020B0503020204020204" charset="-122"/>
              <a:cs typeface="PingFang SC"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D03F9A-4BF9-F2D5-BAC5-8530CFD10DFE}"/>
              </a:ext>
            </a:extLst>
          </p:cNvPr>
          <p:cNvPicPr>
            <a:picLocks noChangeAspect="1"/>
          </p:cNvPicPr>
          <p:nvPr/>
        </p:nvPicPr>
        <p:blipFill>
          <a:blip r:embed="rId3"/>
          <a:stretch>
            <a:fillRect/>
          </a:stretch>
        </p:blipFill>
        <p:spPr>
          <a:xfrm>
            <a:off x="960478" y="4730236"/>
            <a:ext cx="6199251" cy="1703995"/>
          </a:xfrm>
          <a:prstGeom prst="rect">
            <a:avLst/>
          </a:prstGeom>
        </p:spPr>
      </p:pic>
      <p:sp>
        <p:nvSpPr>
          <p:cNvPr id="4" name="灯片编号占位符 3">
            <a:extLst>
              <a:ext uri="{FF2B5EF4-FFF2-40B4-BE49-F238E27FC236}">
                <a16:creationId xmlns:a16="http://schemas.microsoft.com/office/drawing/2014/main" id="{6E9BB37D-7F22-4D44-961E-FF30D6666B53}"/>
              </a:ext>
            </a:extLst>
          </p:cNvPr>
          <p:cNvSpPr>
            <a:spLocks noGrp="1"/>
          </p:cNvSpPr>
          <p:nvPr>
            <p:ph type="sldNum" sz="quarter" idx="4"/>
          </p:nvPr>
        </p:nvSpPr>
        <p:spPr/>
        <p:txBody>
          <a:bodyPr/>
          <a:lstStyle/>
          <a:p>
            <a:fld id="{7BC01B97-BE90-DE43-87FD-56A468D87D54}" type="slidenum">
              <a:rPr kumimoji="1" lang="zh-CN" altLang="en-US" smtClean="0"/>
              <a:pPr/>
              <a:t>9</a:t>
            </a:fld>
            <a:endParaRPr kumimoji="1" lang="zh-CN" altLang="en-US" dirty="0">
              <a:solidFill>
                <a:schemeClr val="bg2">
                  <a:lumMod val="75000"/>
                </a:schemeClr>
              </a:solidFill>
            </a:endParaRPr>
          </a:p>
        </p:txBody>
      </p:sp>
      <p:sp>
        <p:nvSpPr>
          <p:cNvPr id="12" name="标题 1">
            <a:extLst>
              <a:ext uri="{FF2B5EF4-FFF2-40B4-BE49-F238E27FC236}">
                <a16:creationId xmlns:a16="http://schemas.microsoft.com/office/drawing/2014/main" id="{D7E77494-99D3-3943-A439-2D9462A0C133}"/>
              </a:ext>
            </a:extLst>
          </p:cNvPr>
          <p:cNvSpPr txBox="1">
            <a:spLocks/>
          </p:cNvSpPr>
          <p:nvPr/>
        </p:nvSpPr>
        <p:spPr>
          <a:xfrm>
            <a:off x="152985" y="423771"/>
            <a:ext cx="8248555" cy="581569"/>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r>
              <a:rPr kumimoji="1" lang="en-US" altLang="zh-CN" sz="1889" kern="0" dirty="0">
                <a:solidFill>
                  <a:srgbClr val="102391"/>
                </a:solidFill>
                <a:latin typeface="Times New Roman" panose="02020603050405020304" pitchFamily="18" charset="0"/>
                <a:ea typeface="微软雅黑" charset="0"/>
                <a:cs typeface="Times New Roman" panose="02020603050405020304" pitchFamily="18" charset="0"/>
              </a:rPr>
              <a:t>[2020NIPS] Denoising Diffusion Probabilistic Models (DDPM)</a:t>
            </a:r>
            <a:endParaRPr kumimoji="1" lang="zh-CN" altLang="en-US" sz="1889" kern="0" dirty="0">
              <a:solidFill>
                <a:srgbClr val="102391"/>
              </a:solidFill>
              <a:latin typeface="Times New Roman" panose="02020603050405020304" pitchFamily="18" charset="0"/>
              <a:ea typeface="微软雅黑" charset="0"/>
              <a:cs typeface="Times New Roman" panose="02020603050405020304" pitchFamily="18" charset="0"/>
            </a:endParaRPr>
          </a:p>
          <a:p>
            <a:endParaRPr kumimoji="1" lang="zh-CN" altLang="en-US" sz="3401" kern="0" dirty="0">
              <a:solidFill>
                <a:srgbClr val="102391"/>
              </a:solidFill>
              <a:latin typeface="微软雅黑" charset="0"/>
              <a:ea typeface="微软雅黑" charset="0"/>
              <a:cs typeface="微软雅黑" charset="0"/>
            </a:endParaRPr>
          </a:p>
          <a:p>
            <a:br>
              <a:rPr kumimoji="1" lang="en-US" altLang="zh-CN" sz="3401" kern="0" dirty="0">
                <a:solidFill>
                  <a:srgbClr val="102391"/>
                </a:solidFill>
                <a:latin typeface="微软雅黑" charset="0"/>
                <a:ea typeface="微软雅黑" charset="0"/>
                <a:cs typeface="微软雅黑" charset="0"/>
              </a:rPr>
            </a:br>
            <a:endParaRPr kumimoji="1" lang="zh-CN" altLang="en-US" sz="2078" kern="0" dirty="0">
              <a:latin typeface="微软雅黑" panose="020B0503020204020204" charset="-122"/>
              <a:ea typeface="微软雅黑" panose="020B0503020204020204" charset="-122"/>
            </a:endParaRPr>
          </a:p>
        </p:txBody>
      </p:sp>
      <p:sp>
        <p:nvSpPr>
          <p:cNvPr id="7" name="文本框 6">
            <a:extLst>
              <a:ext uri="{FF2B5EF4-FFF2-40B4-BE49-F238E27FC236}">
                <a16:creationId xmlns:a16="http://schemas.microsoft.com/office/drawing/2014/main" id="{1FB37CBA-F400-6BD4-81FE-20C07742697B}"/>
              </a:ext>
            </a:extLst>
          </p:cNvPr>
          <p:cNvSpPr txBox="1"/>
          <p:nvPr/>
        </p:nvSpPr>
        <p:spPr>
          <a:xfrm>
            <a:off x="705357" y="1616424"/>
            <a:ext cx="7419434" cy="3283206"/>
          </a:xfrm>
          <a:prstGeom prst="rect">
            <a:avLst/>
          </a:prstGeom>
          <a:noFill/>
        </p:spPr>
        <p:txBody>
          <a:bodyPr wrap="square">
            <a:spAutoFit/>
          </a:bodyPr>
          <a:lstStyle/>
          <a:p>
            <a:pPr marL="269986" indent="-269986">
              <a:buFont typeface="Wingdings" panose="05000000000000000000" pitchFamily="2" charset="2"/>
              <a:buChar char="p"/>
            </a:pPr>
            <a:r>
              <a:rPr lang="zh-CN" altLang="en-US" sz="1728" dirty="0">
                <a:latin typeface="宋体" panose="02010600030101010101" pitchFamily="2" charset="-122"/>
                <a:ea typeface="宋体" panose="02010600030101010101" pitchFamily="2" charset="-122"/>
              </a:rPr>
              <a:t>一个标准扩散模型有两个主要的过程域：前向扩散和反向扩散。</a:t>
            </a:r>
            <a:endParaRPr lang="en-US" altLang="zh-CN" sz="1728" dirty="0">
              <a:latin typeface="宋体" panose="02010600030101010101" pitchFamily="2" charset="-122"/>
              <a:ea typeface="宋体" panose="02010600030101010101" pitchFamily="2" charset="-122"/>
            </a:endParaRPr>
          </a:p>
          <a:p>
            <a:endParaRPr lang="en-US" altLang="zh-CN" sz="1728" dirty="0">
              <a:latin typeface="宋体" panose="02010600030101010101" pitchFamily="2" charset="-122"/>
              <a:ea typeface="宋体" panose="02010600030101010101" pitchFamily="2" charset="-122"/>
            </a:endParaRPr>
          </a:p>
          <a:p>
            <a:r>
              <a:rPr lang="zh-CN" altLang="en-US" sz="1728" dirty="0">
                <a:latin typeface="宋体" panose="02010600030101010101" pitchFamily="2" charset="-122"/>
                <a:ea typeface="宋体" panose="02010600030101010101" pitchFamily="2" charset="-122"/>
              </a:rPr>
              <a:t>前向过程：向观测数据中被逐渐引入的噪声，直到观测数据成为高斯分布。</a:t>
            </a:r>
            <a:endParaRPr lang="en-US" altLang="zh-CN" sz="1728" dirty="0">
              <a:latin typeface="宋体" panose="02010600030101010101" pitchFamily="2" charset="-122"/>
              <a:ea typeface="宋体" panose="02010600030101010101" pitchFamily="2" charset="-122"/>
            </a:endParaRPr>
          </a:p>
          <a:p>
            <a:endParaRPr lang="en-US" altLang="zh-CN" sz="1728" dirty="0">
              <a:latin typeface="宋体" panose="02010600030101010101" pitchFamily="2" charset="-122"/>
              <a:ea typeface="宋体" panose="02010600030101010101" pitchFamily="2" charset="-122"/>
            </a:endParaRPr>
          </a:p>
          <a:p>
            <a:endParaRPr lang="en-US" altLang="zh-CN" sz="1728" dirty="0">
              <a:latin typeface="宋体" panose="02010600030101010101" pitchFamily="2" charset="-122"/>
              <a:ea typeface="宋体" panose="02010600030101010101" pitchFamily="2" charset="-122"/>
            </a:endParaRPr>
          </a:p>
          <a:p>
            <a:endParaRPr lang="en-US" altLang="zh-CN" sz="1728" dirty="0">
              <a:latin typeface="宋体" panose="02010600030101010101" pitchFamily="2" charset="-122"/>
              <a:ea typeface="宋体" panose="02010600030101010101" pitchFamily="2" charset="-122"/>
            </a:endParaRPr>
          </a:p>
          <a:p>
            <a:endParaRPr lang="en-US" altLang="zh-CN" sz="1728" dirty="0">
              <a:latin typeface="宋体" panose="02010600030101010101" pitchFamily="2" charset="-122"/>
              <a:ea typeface="宋体" panose="02010600030101010101" pitchFamily="2" charset="-122"/>
            </a:endParaRPr>
          </a:p>
          <a:p>
            <a:endParaRPr lang="en-US" altLang="zh-CN" sz="1728" dirty="0">
              <a:latin typeface="宋体" panose="02010600030101010101" pitchFamily="2" charset="-122"/>
              <a:ea typeface="宋体" panose="02010600030101010101" pitchFamily="2" charset="-122"/>
            </a:endParaRPr>
          </a:p>
          <a:p>
            <a:endParaRPr lang="en-US" altLang="zh-CN" sz="1728" dirty="0">
              <a:latin typeface="宋体" panose="02010600030101010101" pitchFamily="2" charset="-122"/>
              <a:ea typeface="宋体" panose="02010600030101010101" pitchFamily="2" charset="-122"/>
            </a:endParaRPr>
          </a:p>
          <a:p>
            <a:endParaRPr lang="en-US" altLang="zh-CN" sz="1728" dirty="0">
              <a:latin typeface="宋体" panose="02010600030101010101" pitchFamily="2" charset="-122"/>
              <a:ea typeface="宋体" panose="02010600030101010101" pitchFamily="2" charset="-122"/>
            </a:endParaRPr>
          </a:p>
          <a:p>
            <a:endParaRPr lang="en-US" altLang="zh-CN" sz="1728" dirty="0">
              <a:latin typeface="宋体" panose="02010600030101010101" pitchFamily="2" charset="-122"/>
              <a:ea typeface="宋体" panose="02010600030101010101" pitchFamily="2" charset="-122"/>
            </a:endParaRPr>
          </a:p>
          <a:p>
            <a:r>
              <a:rPr lang="zh-CN" altLang="en-US" sz="1728" dirty="0">
                <a:latin typeface="宋体" panose="02010600030101010101" pitchFamily="2" charset="-122"/>
                <a:ea typeface="宋体" panose="02010600030101010101" pitchFamily="2" charset="-122"/>
              </a:rPr>
              <a:t>反向过程：从一个高斯分布中采样，逐步消除噪声，直到变成清晰数据。</a:t>
            </a:r>
          </a:p>
        </p:txBody>
      </p:sp>
      <p:pic>
        <p:nvPicPr>
          <p:cNvPr id="5" name="图片 4">
            <a:extLst>
              <a:ext uri="{FF2B5EF4-FFF2-40B4-BE49-F238E27FC236}">
                <a16:creationId xmlns:a16="http://schemas.microsoft.com/office/drawing/2014/main" id="{9894A76D-889B-DE64-3A28-EA6AC9E3C24F}"/>
              </a:ext>
            </a:extLst>
          </p:cNvPr>
          <p:cNvPicPr>
            <a:picLocks noChangeAspect="1"/>
          </p:cNvPicPr>
          <p:nvPr/>
        </p:nvPicPr>
        <p:blipFill>
          <a:blip r:embed="rId4"/>
          <a:stretch>
            <a:fillRect/>
          </a:stretch>
        </p:blipFill>
        <p:spPr>
          <a:xfrm>
            <a:off x="960479" y="2565315"/>
            <a:ext cx="6199251" cy="1926794"/>
          </a:xfrm>
          <a:prstGeom prst="rect">
            <a:avLst/>
          </a:prstGeom>
        </p:spPr>
      </p:pic>
    </p:spTree>
    <p:extLst>
      <p:ext uri="{BB962C8B-B14F-4D97-AF65-F5344CB8AC3E}">
        <p14:creationId xmlns:p14="http://schemas.microsoft.com/office/powerpoint/2010/main" val="1393490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764B156-98A3-F4D8-7477-6974F1CF7E42}"/>
              </a:ext>
            </a:extLst>
          </p:cNvPr>
          <p:cNvSpPr>
            <a:spLocks noGrp="1"/>
          </p:cNvSpPr>
          <p:nvPr>
            <p:ph type="sldNum" sz="quarter" idx="4"/>
          </p:nvPr>
        </p:nvSpPr>
        <p:spPr/>
        <p:txBody>
          <a:bodyPr/>
          <a:lstStyle/>
          <a:p>
            <a:fld id="{7BC01B97-BE90-DE43-87FD-56A468D87D54}" type="slidenum">
              <a:rPr kumimoji="1" lang="zh-CN" altLang="en-US" smtClean="0"/>
              <a:pPr/>
              <a:t>10</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31B30E97-FBFC-FA95-070F-72ADA159289C}"/>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前向扩散</a:t>
            </a:r>
            <a:endParaRPr kumimoji="1" lang="zh-CN" altLang="en-US" sz="2078" kern="0" dirty="0">
              <a:latin typeface="微软雅黑" panose="020B0503020204020204" charset="-122"/>
              <a:ea typeface="微软雅黑" panose="020B0503020204020204" charset="-122"/>
            </a:endParaRPr>
          </a:p>
        </p:txBody>
      </p:sp>
      <p:pic>
        <p:nvPicPr>
          <p:cNvPr id="10" name="图片 9">
            <a:extLst>
              <a:ext uri="{FF2B5EF4-FFF2-40B4-BE49-F238E27FC236}">
                <a16:creationId xmlns:a16="http://schemas.microsoft.com/office/drawing/2014/main" id="{B4F29D4D-B24D-2BC9-2218-DD0FCC925BA7}"/>
              </a:ext>
            </a:extLst>
          </p:cNvPr>
          <p:cNvPicPr>
            <a:picLocks noChangeAspect="1"/>
          </p:cNvPicPr>
          <p:nvPr/>
        </p:nvPicPr>
        <p:blipFill>
          <a:blip r:embed="rId3"/>
          <a:stretch>
            <a:fillRect/>
          </a:stretch>
        </p:blipFill>
        <p:spPr>
          <a:xfrm>
            <a:off x="237635" y="1175423"/>
            <a:ext cx="7870799" cy="3561561"/>
          </a:xfrm>
          <a:prstGeom prst="rect">
            <a:avLst/>
          </a:prstGeom>
        </p:spPr>
      </p:pic>
      <p:sp>
        <p:nvSpPr>
          <p:cNvPr id="11" name="矩形 10">
            <a:extLst>
              <a:ext uri="{FF2B5EF4-FFF2-40B4-BE49-F238E27FC236}">
                <a16:creationId xmlns:a16="http://schemas.microsoft.com/office/drawing/2014/main" id="{8BA3E199-D025-FAC5-58F1-301E6E6B612D}"/>
              </a:ext>
            </a:extLst>
          </p:cNvPr>
          <p:cNvSpPr/>
          <p:nvPr/>
        </p:nvSpPr>
        <p:spPr>
          <a:xfrm>
            <a:off x="2703815" y="1813227"/>
            <a:ext cx="425204" cy="382683"/>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2" name="文本框 11">
            <a:extLst>
              <a:ext uri="{FF2B5EF4-FFF2-40B4-BE49-F238E27FC236}">
                <a16:creationId xmlns:a16="http://schemas.microsoft.com/office/drawing/2014/main" id="{8953C804-1006-E42B-BB54-1E7192B730CF}"/>
              </a:ext>
            </a:extLst>
          </p:cNvPr>
          <p:cNvSpPr txBox="1"/>
          <p:nvPr/>
        </p:nvSpPr>
        <p:spPr>
          <a:xfrm>
            <a:off x="3199836" y="1888255"/>
            <a:ext cx="1135068" cy="383182"/>
          </a:xfrm>
          <a:prstGeom prst="rect">
            <a:avLst/>
          </a:prstGeom>
        </p:spPr>
        <p:txBody>
          <a:bodyPr wrap="square" rtlCol="0">
            <a:spAutoFit/>
          </a:bodyPr>
          <a:lstStyle/>
          <a:p>
            <a:pPr defTabSz="863954"/>
            <a:r>
              <a:rPr lang="zh-CN" altLang="en-US" sz="945" dirty="0">
                <a:latin typeface="微软雅黑" panose="020B0503020204020204" pitchFamily="34" charset="-122"/>
                <a:ea typeface="微软雅黑" panose="020B0503020204020204" pitchFamily="34" charset="-122"/>
              </a:rPr>
              <a:t>随机生成高斯噪声</a:t>
            </a:r>
          </a:p>
        </p:txBody>
      </p:sp>
      <p:sp>
        <p:nvSpPr>
          <p:cNvPr id="13" name="文本框 12">
            <a:extLst>
              <a:ext uri="{FF2B5EF4-FFF2-40B4-BE49-F238E27FC236}">
                <a16:creationId xmlns:a16="http://schemas.microsoft.com/office/drawing/2014/main" id="{9C7E78ED-4D38-94CC-98C7-3FAF6E79A4F4}"/>
              </a:ext>
            </a:extLst>
          </p:cNvPr>
          <p:cNvSpPr txBox="1"/>
          <p:nvPr/>
        </p:nvSpPr>
        <p:spPr>
          <a:xfrm>
            <a:off x="1258122" y="4620636"/>
            <a:ext cx="1135068" cy="383182"/>
          </a:xfrm>
          <a:prstGeom prst="rect">
            <a:avLst/>
          </a:prstGeom>
        </p:spPr>
        <p:txBody>
          <a:bodyPr wrap="square" rtlCol="0">
            <a:spAutoFit/>
          </a:bodyPr>
          <a:lstStyle/>
          <a:p>
            <a:pPr defTabSz="863954"/>
            <a:r>
              <a:rPr lang="zh-CN" altLang="en-US" sz="945" dirty="0">
                <a:latin typeface="微软雅黑" panose="020B0503020204020204" pitchFamily="34" charset="-122"/>
                <a:ea typeface="微软雅黑" panose="020B0503020204020204" pitchFamily="34" charset="-122"/>
              </a:rPr>
              <a:t>随机生成高斯噪声</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DA11713-86F9-03F4-0331-2B4A00280DDD}"/>
                  </a:ext>
                </a:extLst>
              </p:cNvPr>
              <p:cNvSpPr txBox="1"/>
              <p:nvPr/>
            </p:nvSpPr>
            <p:spPr>
              <a:xfrm>
                <a:off x="543350" y="3429000"/>
                <a:ext cx="565538" cy="358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𝑥</m:t>
                          </m:r>
                        </m:e>
                        <m:sub>
                          <m:r>
                            <m:rPr>
                              <m:sty m:val="p"/>
                            </m:rPr>
                            <a:rPr lang="en-US" altLang="zh-CN" sz="1728" i="1">
                              <a:latin typeface="Cambria Math" panose="02040503050406030204" pitchFamily="18" charset="0"/>
                            </a:rPr>
                            <m:t>t</m:t>
                          </m:r>
                          <m:r>
                            <a:rPr lang="en-US" altLang="zh-CN" sz="1728" i="1">
                              <a:latin typeface="Cambria Math" panose="02040503050406030204" pitchFamily="18" charset="0"/>
                            </a:rPr>
                            <m:t>−1</m:t>
                          </m:r>
                        </m:sub>
                      </m:sSub>
                    </m:oMath>
                  </m:oMathPara>
                </a14:m>
                <a:endParaRPr lang="zh-CN" altLang="en-US" sz="1728" dirty="0"/>
              </a:p>
            </p:txBody>
          </p:sp>
        </mc:Choice>
        <mc:Fallback xmlns="">
          <p:sp>
            <p:nvSpPr>
              <p:cNvPr id="15" name="文本框 14">
                <a:extLst>
                  <a:ext uri="{FF2B5EF4-FFF2-40B4-BE49-F238E27FC236}">
                    <a16:creationId xmlns:a16="http://schemas.microsoft.com/office/drawing/2014/main" id="{ADA11713-86F9-03F4-0331-2B4A00280DDD}"/>
                  </a:ext>
                </a:extLst>
              </p:cNvPr>
              <p:cNvSpPr txBox="1">
                <a:spLocks noRot="1" noChangeAspect="1" noMove="1" noResize="1" noEditPoints="1" noAdjustHandles="1" noChangeArrowheads="1" noChangeShapeType="1" noTextEdit="1"/>
              </p:cNvSpPr>
              <p:nvPr/>
            </p:nvSpPr>
            <p:spPr>
              <a:xfrm>
                <a:off x="543350" y="3429000"/>
                <a:ext cx="565538" cy="35824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EEB37599-B97A-48CC-AA37-07C09AC95EFD}"/>
                  </a:ext>
                </a:extLst>
              </p:cNvPr>
              <p:cNvSpPr txBox="1"/>
              <p:nvPr/>
            </p:nvSpPr>
            <p:spPr>
              <a:xfrm>
                <a:off x="970105" y="4082991"/>
                <a:ext cx="565538" cy="358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28" i="1">
                              <a:latin typeface="Cambria Math" panose="02040503050406030204" pitchFamily="18" charset="0"/>
                            </a:rPr>
                          </m:ctrlPr>
                        </m:sSubPr>
                        <m:e>
                          <m:r>
                            <a:rPr lang="zh-CN" altLang="en-US" sz="1728" i="1">
                              <a:latin typeface="Cambria Math" panose="02040503050406030204" pitchFamily="18" charset="0"/>
                            </a:rPr>
                            <m:t>𝜀</m:t>
                          </m:r>
                        </m:e>
                        <m:sub>
                          <m:r>
                            <m:rPr>
                              <m:sty m:val="p"/>
                            </m:rPr>
                            <a:rPr lang="en-US" altLang="zh-CN" sz="1728" i="1">
                              <a:latin typeface="Cambria Math" panose="02040503050406030204" pitchFamily="18" charset="0"/>
                            </a:rPr>
                            <m:t>t</m:t>
                          </m:r>
                          <m:r>
                            <a:rPr lang="en-US" altLang="zh-CN" sz="1728" i="1">
                              <a:latin typeface="Cambria Math" panose="02040503050406030204" pitchFamily="18" charset="0"/>
                            </a:rPr>
                            <m:t>−1</m:t>
                          </m:r>
                        </m:sub>
                      </m:sSub>
                    </m:oMath>
                  </m:oMathPara>
                </a14:m>
                <a:endParaRPr lang="zh-CN" altLang="en-US" sz="1728" dirty="0"/>
              </a:p>
            </p:txBody>
          </p:sp>
        </mc:Choice>
        <mc:Fallback xmlns="">
          <p:sp>
            <p:nvSpPr>
              <p:cNvPr id="16" name="文本框 15">
                <a:extLst>
                  <a:ext uri="{FF2B5EF4-FFF2-40B4-BE49-F238E27FC236}">
                    <a16:creationId xmlns:a16="http://schemas.microsoft.com/office/drawing/2014/main" id="{EEB37599-B97A-48CC-AA37-07C09AC95EFD}"/>
                  </a:ext>
                </a:extLst>
              </p:cNvPr>
              <p:cNvSpPr txBox="1">
                <a:spLocks noRot="1" noChangeAspect="1" noMove="1" noResize="1" noEditPoints="1" noAdjustHandles="1" noChangeArrowheads="1" noChangeShapeType="1" noTextEdit="1"/>
              </p:cNvSpPr>
              <p:nvPr/>
            </p:nvSpPr>
            <p:spPr>
              <a:xfrm>
                <a:off x="970105" y="4082991"/>
                <a:ext cx="565538" cy="35824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D167CF07-396D-2B59-631D-6E3C7B852EA1}"/>
                  </a:ext>
                </a:extLst>
              </p:cNvPr>
              <p:cNvSpPr txBox="1"/>
              <p:nvPr/>
            </p:nvSpPr>
            <p:spPr>
              <a:xfrm>
                <a:off x="2491212" y="3405490"/>
                <a:ext cx="565538" cy="358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𝑥</m:t>
                          </m:r>
                        </m:e>
                        <m:sub>
                          <m:r>
                            <m:rPr>
                              <m:sty m:val="p"/>
                            </m:rPr>
                            <a:rPr lang="en-US" altLang="zh-CN" sz="1728" i="1">
                              <a:latin typeface="Cambria Math" panose="02040503050406030204" pitchFamily="18" charset="0"/>
                            </a:rPr>
                            <m:t>t</m:t>
                          </m:r>
                        </m:sub>
                      </m:sSub>
                    </m:oMath>
                  </m:oMathPara>
                </a14:m>
                <a:endParaRPr lang="zh-CN" altLang="en-US" sz="1728" dirty="0"/>
              </a:p>
            </p:txBody>
          </p:sp>
        </mc:Choice>
        <mc:Fallback xmlns="">
          <p:sp>
            <p:nvSpPr>
              <p:cNvPr id="18" name="文本框 17">
                <a:extLst>
                  <a:ext uri="{FF2B5EF4-FFF2-40B4-BE49-F238E27FC236}">
                    <a16:creationId xmlns:a16="http://schemas.microsoft.com/office/drawing/2014/main" id="{D167CF07-396D-2B59-631D-6E3C7B852EA1}"/>
                  </a:ext>
                </a:extLst>
              </p:cNvPr>
              <p:cNvSpPr txBox="1">
                <a:spLocks noRot="1" noChangeAspect="1" noMove="1" noResize="1" noEditPoints="1" noAdjustHandles="1" noChangeArrowheads="1" noChangeShapeType="1" noTextEdit="1"/>
              </p:cNvSpPr>
              <p:nvPr/>
            </p:nvSpPr>
            <p:spPr>
              <a:xfrm>
                <a:off x="2491212" y="3405490"/>
                <a:ext cx="565538" cy="35824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F133D8DD-8CA6-19C4-6823-1F0AE89E0F87}"/>
                  </a:ext>
                </a:extLst>
              </p:cNvPr>
              <p:cNvSpPr txBox="1"/>
              <p:nvPr/>
            </p:nvSpPr>
            <p:spPr>
              <a:xfrm>
                <a:off x="1768533" y="5393957"/>
                <a:ext cx="5514663" cy="499496"/>
              </a:xfrm>
              <a:prstGeom prst="rect">
                <a:avLst/>
              </a:prstGeom>
            </p:spPr>
            <p:txBody>
              <a:bodyPr wrap="square" rtlCol="0">
                <a:spAutoFit/>
              </a:bodyPr>
              <a:lstStyle/>
              <a:p>
                <a:pPr defTabSz="863954"/>
                <a14:m>
                  <m:oMath xmlns:m="http://schemas.openxmlformats.org/officeDocument/2006/math">
                    <m:sSub>
                      <m:sSubPr>
                        <m:ctrlPr>
                          <a:rPr lang="en-US" altLang="zh-CN" sz="2646" i="1">
                            <a:latin typeface="Cambria Math" panose="02040503050406030204" pitchFamily="18" charset="0"/>
                          </a:rPr>
                        </m:ctrlPr>
                      </m:sSubPr>
                      <m:e>
                        <m:r>
                          <a:rPr lang="en-US" altLang="zh-CN" sz="2646" i="1">
                            <a:latin typeface="Cambria Math" panose="02040503050406030204" pitchFamily="18" charset="0"/>
                          </a:rPr>
                          <m:t>𝑥</m:t>
                        </m:r>
                      </m:e>
                      <m:sub>
                        <m:r>
                          <m:rPr>
                            <m:sty m:val="p"/>
                          </m:rPr>
                          <a:rPr lang="en-US" altLang="zh-CN" sz="2646" i="1">
                            <a:latin typeface="Cambria Math" panose="02040503050406030204" pitchFamily="18" charset="0"/>
                          </a:rPr>
                          <m:t>t</m:t>
                        </m:r>
                      </m:sub>
                    </m:sSub>
                  </m:oMath>
                </a14:m>
                <a:r>
                  <a:rPr lang="zh-CN" altLang="en-US" sz="2646" dirty="0">
                    <a:latin typeface="微软雅黑" panose="020B0503020204020204" pitchFamily="34" charset="-122"/>
                    <a:ea typeface="微软雅黑" panose="020B0503020204020204" pitchFamily="34" charset="-122"/>
                  </a:rPr>
                  <a:t>为什么就是一个高斯分布呢？</a:t>
                </a:r>
              </a:p>
            </p:txBody>
          </p:sp>
        </mc:Choice>
        <mc:Fallback xmlns="">
          <p:sp>
            <p:nvSpPr>
              <p:cNvPr id="19" name="文本框 18">
                <a:extLst>
                  <a:ext uri="{FF2B5EF4-FFF2-40B4-BE49-F238E27FC236}">
                    <a16:creationId xmlns:a16="http://schemas.microsoft.com/office/drawing/2014/main" id="{F133D8DD-8CA6-19C4-6823-1F0AE89E0F87}"/>
                  </a:ext>
                </a:extLst>
              </p:cNvPr>
              <p:cNvSpPr txBox="1">
                <a:spLocks noRot="1" noChangeAspect="1" noMove="1" noResize="1" noEditPoints="1" noAdjustHandles="1" noChangeArrowheads="1" noChangeShapeType="1" noTextEdit="1"/>
              </p:cNvSpPr>
              <p:nvPr/>
            </p:nvSpPr>
            <p:spPr>
              <a:xfrm>
                <a:off x="1768533" y="5393957"/>
                <a:ext cx="5514663" cy="499496"/>
              </a:xfrm>
              <a:prstGeom prst="rect">
                <a:avLst/>
              </a:prstGeom>
              <a:blipFill>
                <a:blip r:embed="rId7"/>
                <a:stretch>
                  <a:fillRect t="-12195" b="-304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6333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7D8693D-56A5-6B2B-5C2B-2EF4625065CD}"/>
              </a:ext>
            </a:extLst>
          </p:cNvPr>
          <p:cNvSpPr>
            <a:spLocks noGrp="1"/>
          </p:cNvSpPr>
          <p:nvPr>
            <p:ph type="sldNum" sz="quarter" idx="4"/>
          </p:nvPr>
        </p:nvSpPr>
        <p:spPr/>
        <p:txBody>
          <a:bodyPr/>
          <a:lstStyle/>
          <a:p>
            <a:fld id="{7BC01B97-BE90-DE43-87FD-56A468D87D54}" type="slidenum">
              <a:rPr kumimoji="1" lang="zh-CN" altLang="en-US" smtClean="0"/>
              <a:pPr/>
              <a:t>11</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66372246-9BB0-AF01-BD40-560205B7B513}"/>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前向扩散</a:t>
            </a:r>
            <a:endParaRPr kumimoji="1" lang="zh-CN" altLang="en-US" sz="2078" kern="0" dirty="0">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499DA013-B59F-C322-DB53-B182B5155452}"/>
              </a:ext>
            </a:extLst>
          </p:cNvPr>
          <p:cNvPicPr>
            <a:picLocks noChangeAspect="1"/>
          </p:cNvPicPr>
          <p:nvPr/>
        </p:nvPicPr>
        <p:blipFill>
          <a:blip r:embed="rId3"/>
          <a:stretch>
            <a:fillRect/>
          </a:stretch>
        </p:blipFill>
        <p:spPr>
          <a:xfrm>
            <a:off x="67553" y="1312095"/>
            <a:ext cx="8213000" cy="4233811"/>
          </a:xfrm>
          <a:prstGeom prst="rect">
            <a:avLst/>
          </a:prstGeom>
        </p:spPr>
      </p:pic>
      <p:cxnSp>
        <p:nvCxnSpPr>
          <p:cNvPr id="11" name="直接箭头连接符 10">
            <a:extLst>
              <a:ext uri="{FF2B5EF4-FFF2-40B4-BE49-F238E27FC236}">
                <a16:creationId xmlns:a16="http://schemas.microsoft.com/office/drawing/2014/main" id="{5E304371-6C49-076C-EF6E-8E6F871BE50E}"/>
              </a:ext>
            </a:extLst>
          </p:cNvPr>
          <p:cNvCxnSpPr/>
          <p:nvPr/>
        </p:nvCxnSpPr>
        <p:spPr>
          <a:xfrm flipV="1">
            <a:off x="875440" y="3003798"/>
            <a:ext cx="382683" cy="4252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CDAC5CAE-6B94-C27C-048E-49960112F2D5}"/>
              </a:ext>
            </a:extLst>
          </p:cNvPr>
          <p:cNvSpPr/>
          <p:nvPr/>
        </p:nvSpPr>
        <p:spPr>
          <a:xfrm>
            <a:off x="7253884" y="1643145"/>
            <a:ext cx="424811" cy="344968"/>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11D237D-7DBA-0EF9-B877-C355C8982866}"/>
                  </a:ext>
                </a:extLst>
              </p:cNvPr>
              <p:cNvSpPr txBox="1"/>
              <p:nvPr/>
            </p:nvSpPr>
            <p:spPr>
              <a:xfrm>
                <a:off x="5935360" y="2102150"/>
                <a:ext cx="1429174" cy="290721"/>
              </a:xfrm>
              <a:prstGeom prst="rect">
                <a:avLst/>
              </a:prstGeom>
            </p:spPr>
            <p:txBody>
              <a:bodyPr wrap="none" lIns="0" tIns="0" rIns="0" bIns="0" rtlCol="0">
                <a:spAutoFit/>
              </a:bodyPr>
              <a:lstStyle/>
              <a:p>
                <a:pPr defTabSz="863954"/>
                <a14:m>
                  <m:oMathPara xmlns:m="http://schemas.openxmlformats.org/officeDocument/2006/math">
                    <m:oMathParaPr>
                      <m:jc m:val="centerGroup"/>
                    </m:oMathParaPr>
                    <m:oMath xmlns:m="http://schemas.openxmlformats.org/officeDocument/2006/math">
                      <m:r>
                        <a:rPr lang="en-US" altLang="zh-CN" sz="1889" i="1">
                          <a:latin typeface="Cambria Math" panose="02040503050406030204" pitchFamily="18" charset="0"/>
                        </a:rPr>
                        <m:t>𝑦</m:t>
                      </m:r>
                      <m:r>
                        <a:rPr lang="en-US" altLang="zh-CN" sz="1889" i="1">
                          <a:latin typeface="Cambria Math" panose="02040503050406030204" pitchFamily="18" charset="0"/>
                        </a:rPr>
                        <m:t>=</m:t>
                      </m:r>
                      <m:r>
                        <a:rPr lang="zh-CN" altLang="en-US" sz="1889" i="1">
                          <a:latin typeface="Cambria Math" panose="02040503050406030204" pitchFamily="18" charset="0"/>
                        </a:rPr>
                        <m:t>𝜇</m:t>
                      </m:r>
                      <m:r>
                        <a:rPr lang="en-US" altLang="zh-CN" sz="1889" i="1">
                          <a:latin typeface="Cambria Math" panose="02040503050406030204" pitchFamily="18" charset="0"/>
                        </a:rPr>
                        <m:t>+</m:t>
                      </m:r>
                      <m:r>
                        <a:rPr lang="zh-CN" altLang="en-US" sz="1889" i="1">
                          <a:latin typeface="Cambria Math" panose="02040503050406030204" pitchFamily="18" charset="0"/>
                        </a:rPr>
                        <m:t>𝜎</m:t>
                      </m:r>
                      <m:r>
                        <a:rPr lang="en-US" altLang="zh-CN" sz="1889" i="1">
                          <a:latin typeface="Cambria Math" panose="02040503050406030204" pitchFamily="18" charset="0"/>
                        </a:rPr>
                        <m:t>∗</m:t>
                      </m:r>
                      <m:r>
                        <a:rPr lang="zh-CN" altLang="en-US" sz="1889" i="1">
                          <a:latin typeface="Cambria Math" panose="02040503050406030204" pitchFamily="18" charset="0"/>
                        </a:rPr>
                        <m:t>𝜀</m:t>
                      </m:r>
                    </m:oMath>
                  </m:oMathPara>
                </a14:m>
                <a:endParaRPr lang="zh-CN" altLang="en-US" sz="1889" dirty="0"/>
              </a:p>
            </p:txBody>
          </p:sp>
        </mc:Choice>
        <mc:Fallback xmlns="">
          <p:sp>
            <p:nvSpPr>
              <p:cNvPr id="14" name="文本框 13">
                <a:extLst>
                  <a:ext uri="{FF2B5EF4-FFF2-40B4-BE49-F238E27FC236}">
                    <a16:creationId xmlns:a16="http://schemas.microsoft.com/office/drawing/2014/main" id="{511D237D-7DBA-0EF9-B877-C355C8982866}"/>
                  </a:ext>
                </a:extLst>
              </p:cNvPr>
              <p:cNvSpPr txBox="1">
                <a:spLocks noRot="1" noChangeAspect="1" noMove="1" noResize="1" noEditPoints="1" noAdjustHandles="1" noChangeArrowheads="1" noChangeShapeType="1" noTextEdit="1"/>
              </p:cNvSpPr>
              <p:nvPr/>
            </p:nvSpPr>
            <p:spPr>
              <a:xfrm>
                <a:off x="5935360" y="2102150"/>
                <a:ext cx="1429174" cy="290721"/>
              </a:xfrm>
              <a:prstGeom prst="rect">
                <a:avLst/>
              </a:prstGeom>
              <a:blipFill>
                <a:blip r:embed="rId4"/>
                <a:stretch>
                  <a:fillRect l="-3419" r="-1709" b="-22917"/>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E39BC192-74D9-8445-417E-73283898F33F}"/>
              </a:ext>
            </a:extLst>
          </p:cNvPr>
          <p:cNvSpPr/>
          <p:nvPr/>
        </p:nvSpPr>
        <p:spPr>
          <a:xfrm>
            <a:off x="7214889" y="2146681"/>
            <a:ext cx="251204" cy="290786"/>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pic>
        <p:nvPicPr>
          <p:cNvPr id="17" name="图片 16">
            <a:extLst>
              <a:ext uri="{FF2B5EF4-FFF2-40B4-BE49-F238E27FC236}">
                <a16:creationId xmlns:a16="http://schemas.microsoft.com/office/drawing/2014/main" id="{9E0A47C5-FCA1-B16C-A379-43F6DBA83693}"/>
              </a:ext>
            </a:extLst>
          </p:cNvPr>
          <p:cNvPicPr>
            <a:picLocks noChangeAspect="1"/>
          </p:cNvPicPr>
          <p:nvPr/>
        </p:nvPicPr>
        <p:blipFill>
          <a:blip r:embed="rId5"/>
          <a:stretch>
            <a:fillRect/>
          </a:stretch>
        </p:blipFill>
        <p:spPr>
          <a:xfrm>
            <a:off x="4325048" y="3989051"/>
            <a:ext cx="3955505" cy="2451608"/>
          </a:xfrm>
          <a:prstGeom prst="rect">
            <a:avLst/>
          </a:prstGeom>
        </p:spPr>
      </p:pic>
    </p:spTree>
    <p:extLst>
      <p:ext uri="{BB962C8B-B14F-4D97-AF65-F5344CB8AC3E}">
        <p14:creationId xmlns:p14="http://schemas.microsoft.com/office/powerpoint/2010/main" val="155901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A48F8A4-B5B3-9824-B98B-88BA295E9A5D}"/>
              </a:ext>
            </a:extLst>
          </p:cNvPr>
          <p:cNvSpPr>
            <a:spLocks noGrp="1"/>
          </p:cNvSpPr>
          <p:nvPr>
            <p:ph type="sldNum" sz="quarter" idx="4"/>
          </p:nvPr>
        </p:nvSpPr>
        <p:spPr/>
        <p:txBody>
          <a:bodyPr/>
          <a:lstStyle/>
          <a:p>
            <a:fld id="{7BC01B97-BE90-DE43-87FD-56A468D87D54}" type="slidenum">
              <a:rPr kumimoji="1" lang="zh-CN" altLang="en-US" smtClean="0"/>
              <a:pPr/>
              <a:t>12</a:t>
            </a:fld>
            <a:endParaRPr kumimoji="1" lang="zh-CN" altLang="en-US" dirty="0">
              <a:solidFill>
                <a:schemeClr val="bg2">
                  <a:lumMod val="75000"/>
                </a:schemeClr>
              </a:solidFill>
            </a:endParaRPr>
          </a:p>
        </p:txBody>
      </p:sp>
      <p:pic>
        <p:nvPicPr>
          <p:cNvPr id="4" name="图片 3">
            <a:extLst>
              <a:ext uri="{FF2B5EF4-FFF2-40B4-BE49-F238E27FC236}">
                <a16:creationId xmlns:a16="http://schemas.microsoft.com/office/drawing/2014/main" id="{1352CEB3-4064-F645-B0EF-2C42C0042C88}"/>
              </a:ext>
            </a:extLst>
          </p:cNvPr>
          <p:cNvPicPr>
            <a:picLocks noChangeAspect="1"/>
          </p:cNvPicPr>
          <p:nvPr/>
        </p:nvPicPr>
        <p:blipFill>
          <a:blip r:embed="rId3"/>
          <a:stretch>
            <a:fillRect/>
          </a:stretch>
        </p:blipFill>
        <p:spPr>
          <a:xfrm>
            <a:off x="110073" y="1770707"/>
            <a:ext cx="8419029" cy="2821735"/>
          </a:xfrm>
          <a:prstGeom prst="rect">
            <a:avLst/>
          </a:prstGeom>
        </p:spPr>
      </p:pic>
      <p:sp>
        <p:nvSpPr>
          <p:cNvPr id="7" name="标题 1">
            <a:extLst>
              <a:ext uri="{FF2B5EF4-FFF2-40B4-BE49-F238E27FC236}">
                <a16:creationId xmlns:a16="http://schemas.microsoft.com/office/drawing/2014/main" id="{67605FD5-5D96-FABB-CC87-3028B59A1E00}"/>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前向扩散</a:t>
            </a:r>
            <a:endParaRPr kumimoji="1" lang="zh-CN" altLang="en-US" sz="2078" kern="0" dirty="0">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ADF80043-5E47-1109-1FAB-94C48DE29D5F}"/>
              </a:ext>
            </a:extLst>
          </p:cNvPr>
          <p:cNvPicPr>
            <a:picLocks noChangeAspect="1"/>
          </p:cNvPicPr>
          <p:nvPr/>
        </p:nvPicPr>
        <p:blipFill>
          <a:blip r:embed="rId4"/>
          <a:stretch>
            <a:fillRect/>
          </a:stretch>
        </p:blipFill>
        <p:spPr>
          <a:xfrm>
            <a:off x="2831374" y="3230793"/>
            <a:ext cx="1690036" cy="422509"/>
          </a:xfrm>
          <a:prstGeom prst="rect">
            <a:avLst/>
          </a:prstGeom>
        </p:spPr>
      </p:pic>
    </p:spTree>
    <p:extLst>
      <p:ext uri="{BB962C8B-B14F-4D97-AF65-F5344CB8AC3E}">
        <p14:creationId xmlns:p14="http://schemas.microsoft.com/office/powerpoint/2010/main" val="3634549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798A668-1306-304D-2E23-5CED4706A95A}"/>
              </a:ext>
            </a:extLst>
          </p:cNvPr>
          <p:cNvSpPr>
            <a:spLocks noGrp="1"/>
          </p:cNvSpPr>
          <p:nvPr>
            <p:ph type="sldNum" sz="quarter" idx="4"/>
          </p:nvPr>
        </p:nvSpPr>
        <p:spPr/>
        <p:txBody>
          <a:bodyPr/>
          <a:lstStyle/>
          <a:p>
            <a:fld id="{7BC01B97-BE90-DE43-87FD-56A468D87D54}" type="slidenum">
              <a:rPr kumimoji="1" lang="zh-CN" altLang="en-US" smtClean="0"/>
              <a:pPr/>
              <a:t>13</a:t>
            </a:fld>
            <a:endParaRPr kumimoji="1" lang="zh-CN" altLang="en-US" dirty="0">
              <a:solidFill>
                <a:schemeClr val="bg2">
                  <a:lumMod val="75000"/>
                </a:schemeClr>
              </a:solidFill>
            </a:endParaRPr>
          </a:p>
        </p:txBody>
      </p:sp>
      <p:pic>
        <p:nvPicPr>
          <p:cNvPr id="4" name="图片 3">
            <a:extLst>
              <a:ext uri="{FF2B5EF4-FFF2-40B4-BE49-F238E27FC236}">
                <a16:creationId xmlns:a16="http://schemas.microsoft.com/office/drawing/2014/main" id="{9F4F14BB-B6AA-D7F1-EBCB-39BAE21B09A5}"/>
              </a:ext>
            </a:extLst>
          </p:cNvPr>
          <p:cNvPicPr>
            <a:picLocks noChangeAspect="1"/>
          </p:cNvPicPr>
          <p:nvPr/>
        </p:nvPicPr>
        <p:blipFill>
          <a:blip r:embed="rId3"/>
          <a:stretch>
            <a:fillRect/>
          </a:stretch>
        </p:blipFill>
        <p:spPr>
          <a:xfrm>
            <a:off x="93149" y="1547961"/>
            <a:ext cx="8452876" cy="3398319"/>
          </a:xfrm>
          <a:prstGeom prst="rect">
            <a:avLst/>
          </a:prstGeom>
        </p:spPr>
      </p:pic>
      <p:pic>
        <p:nvPicPr>
          <p:cNvPr id="6" name="图片 5">
            <a:extLst>
              <a:ext uri="{FF2B5EF4-FFF2-40B4-BE49-F238E27FC236}">
                <a16:creationId xmlns:a16="http://schemas.microsoft.com/office/drawing/2014/main" id="{CC60A5B3-20C4-5EF1-641C-1566E01D5365}"/>
              </a:ext>
            </a:extLst>
          </p:cNvPr>
          <p:cNvPicPr>
            <a:picLocks noChangeAspect="1"/>
          </p:cNvPicPr>
          <p:nvPr/>
        </p:nvPicPr>
        <p:blipFill rotWithShape="1">
          <a:blip r:embed="rId4"/>
          <a:srcRect r="3900"/>
          <a:stretch/>
        </p:blipFill>
        <p:spPr>
          <a:xfrm>
            <a:off x="5680239" y="4618738"/>
            <a:ext cx="1530732" cy="350966"/>
          </a:xfrm>
          <a:prstGeom prst="rect">
            <a:avLst/>
          </a:prstGeom>
        </p:spPr>
      </p:pic>
      <p:pic>
        <p:nvPicPr>
          <p:cNvPr id="8" name="图片 7">
            <a:extLst>
              <a:ext uri="{FF2B5EF4-FFF2-40B4-BE49-F238E27FC236}">
                <a16:creationId xmlns:a16="http://schemas.microsoft.com/office/drawing/2014/main" id="{67B34145-3B17-B031-5FC0-86ACDB99AC66}"/>
              </a:ext>
            </a:extLst>
          </p:cNvPr>
          <p:cNvPicPr>
            <a:picLocks noChangeAspect="1"/>
          </p:cNvPicPr>
          <p:nvPr/>
        </p:nvPicPr>
        <p:blipFill>
          <a:blip r:embed="rId5"/>
          <a:stretch>
            <a:fillRect/>
          </a:stretch>
        </p:blipFill>
        <p:spPr>
          <a:xfrm>
            <a:off x="338180" y="4900884"/>
            <a:ext cx="1343389" cy="375009"/>
          </a:xfrm>
          <a:prstGeom prst="rect">
            <a:avLst/>
          </a:prstGeom>
        </p:spPr>
      </p:pic>
      <p:sp>
        <p:nvSpPr>
          <p:cNvPr id="9" name="标题 1">
            <a:extLst>
              <a:ext uri="{FF2B5EF4-FFF2-40B4-BE49-F238E27FC236}">
                <a16:creationId xmlns:a16="http://schemas.microsoft.com/office/drawing/2014/main" id="{AFCE9E3D-45CD-9C5F-668E-FBF60AC0FF5E}"/>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前向扩散</a:t>
            </a:r>
            <a:endParaRPr kumimoji="1" lang="zh-CN" altLang="en-US" sz="2078" kern="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934842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653F351-EFE9-CD37-47AD-A5161FFB0FF1}"/>
              </a:ext>
            </a:extLst>
          </p:cNvPr>
          <p:cNvSpPr>
            <a:spLocks noGrp="1"/>
          </p:cNvSpPr>
          <p:nvPr>
            <p:ph type="sldNum" sz="quarter" idx="4"/>
          </p:nvPr>
        </p:nvSpPr>
        <p:spPr/>
        <p:txBody>
          <a:bodyPr/>
          <a:lstStyle/>
          <a:p>
            <a:fld id="{7BC01B97-BE90-DE43-87FD-56A468D87D54}" type="slidenum">
              <a:rPr kumimoji="1" lang="zh-CN" altLang="en-US" smtClean="0"/>
              <a:pPr/>
              <a:t>14</a:t>
            </a:fld>
            <a:endParaRPr kumimoji="1" lang="zh-CN" altLang="en-US" dirty="0">
              <a:solidFill>
                <a:schemeClr val="bg2">
                  <a:lumMod val="75000"/>
                </a:schemeClr>
              </a:solidFill>
            </a:endParaRPr>
          </a:p>
        </p:txBody>
      </p:sp>
      <p:pic>
        <p:nvPicPr>
          <p:cNvPr id="4" name="图片 3">
            <a:extLst>
              <a:ext uri="{FF2B5EF4-FFF2-40B4-BE49-F238E27FC236}">
                <a16:creationId xmlns:a16="http://schemas.microsoft.com/office/drawing/2014/main" id="{5359379A-FA5B-D6EE-5480-F80431135444}"/>
              </a:ext>
            </a:extLst>
          </p:cNvPr>
          <p:cNvPicPr>
            <a:picLocks noChangeAspect="1"/>
          </p:cNvPicPr>
          <p:nvPr/>
        </p:nvPicPr>
        <p:blipFill>
          <a:blip r:embed="rId3"/>
          <a:stretch>
            <a:fillRect/>
          </a:stretch>
        </p:blipFill>
        <p:spPr>
          <a:xfrm>
            <a:off x="0" y="1300782"/>
            <a:ext cx="8401541" cy="3982298"/>
          </a:xfrm>
          <a:prstGeom prst="rect">
            <a:avLst/>
          </a:prstGeom>
        </p:spPr>
      </p:pic>
      <p:sp>
        <p:nvSpPr>
          <p:cNvPr id="5" name="文本框 4">
            <a:extLst>
              <a:ext uri="{FF2B5EF4-FFF2-40B4-BE49-F238E27FC236}">
                <a16:creationId xmlns:a16="http://schemas.microsoft.com/office/drawing/2014/main" id="{93B3B616-E6EC-9A53-8474-3FE65429FCE8}"/>
              </a:ext>
            </a:extLst>
          </p:cNvPr>
          <p:cNvSpPr txBox="1"/>
          <p:nvPr/>
        </p:nvSpPr>
        <p:spPr>
          <a:xfrm>
            <a:off x="562784" y="5531197"/>
            <a:ext cx="2618024" cy="358240"/>
          </a:xfrm>
          <a:prstGeom prst="rect">
            <a:avLst/>
          </a:prstGeom>
        </p:spPr>
        <p:txBody>
          <a:bodyPr wrap="none" rtlCol="0">
            <a:spAutoFit/>
          </a:bodyPr>
          <a:lstStyle/>
          <a:p>
            <a:pPr defTabSz="863954"/>
            <a:r>
              <a:rPr lang="zh-CN" altLang="en-US" sz="1728" dirty="0">
                <a:latin typeface="微软雅黑" panose="020B0503020204020204" pitchFamily="34" charset="-122"/>
                <a:ea typeface="微软雅黑" panose="020B0503020204020204" pitchFamily="34" charset="-122"/>
              </a:rPr>
              <a:t>任意时刻都可以直接计算</a:t>
            </a:r>
          </a:p>
        </p:txBody>
      </p:sp>
      <p:sp>
        <p:nvSpPr>
          <p:cNvPr id="6" name="标题 1">
            <a:extLst>
              <a:ext uri="{FF2B5EF4-FFF2-40B4-BE49-F238E27FC236}">
                <a16:creationId xmlns:a16="http://schemas.microsoft.com/office/drawing/2014/main" id="{5570EFBF-D1F8-380F-BF02-15FC4FBB6F53}"/>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前向扩散</a:t>
            </a:r>
            <a:endParaRPr kumimoji="1" lang="zh-CN" altLang="en-US" sz="2078" kern="0" dirty="0">
              <a:latin typeface="微软雅黑" panose="020B0503020204020204" charset="-122"/>
              <a:ea typeface="微软雅黑" panose="020B0503020204020204" charset="-122"/>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64C3E8C-DC26-32BB-5783-DE8027E5A209}"/>
                  </a:ext>
                </a:extLst>
              </p:cNvPr>
              <p:cNvSpPr txBox="1"/>
              <p:nvPr/>
            </p:nvSpPr>
            <p:spPr>
              <a:xfrm>
                <a:off x="1725846" y="3981765"/>
                <a:ext cx="3641253" cy="352019"/>
              </a:xfrm>
              <a:prstGeom prst="rect">
                <a:avLst/>
              </a:prstGeom>
            </p:spPr>
            <p:txBody>
              <a:bodyPr wrap="none" lIns="0" tIns="0" rIns="0" bIns="0" rtlCol="0">
                <a:spAutoFit/>
              </a:bodyPr>
              <a:lstStyle/>
              <a:p>
                <a14:m>
                  <m:oMath xmlns:m="http://schemas.openxmlformats.org/officeDocument/2006/math">
                    <m:r>
                      <a:rPr lang="en-US" altLang="zh-CN" sz="1889" i="1">
                        <a:latin typeface="Cambria Math" panose="02040503050406030204" pitchFamily="18" charset="0"/>
                      </a:rPr>
                      <m:t>𝑞</m:t>
                    </m:r>
                    <m:d>
                      <m:dPr>
                        <m:ctrlPr>
                          <a:rPr lang="en-US" altLang="zh-CN" sz="1889" i="1">
                            <a:latin typeface="Cambria Math" panose="02040503050406030204" pitchFamily="18" charset="0"/>
                          </a:rPr>
                        </m:ctrlPr>
                      </m:dPr>
                      <m:e>
                        <m:sSub>
                          <m:sSubPr>
                            <m:ctrlPr>
                              <a:rPr lang="en-US" altLang="zh-CN" sz="1889" i="1">
                                <a:latin typeface="Cambria Math" panose="02040503050406030204" pitchFamily="18" charset="0"/>
                              </a:rPr>
                            </m:ctrlPr>
                          </m:sSubPr>
                          <m:e>
                            <m:r>
                              <a:rPr lang="en-US" altLang="zh-CN" sz="1889" i="1">
                                <a:latin typeface="Cambria Math" panose="02040503050406030204" pitchFamily="18" charset="0"/>
                              </a:rPr>
                              <m:t>𝑥</m:t>
                            </m:r>
                          </m:e>
                          <m:sub>
                            <m:r>
                              <a:rPr lang="en-US" altLang="zh-CN" sz="1889" i="1">
                                <a:latin typeface="Cambria Math" panose="02040503050406030204" pitchFamily="18" charset="0"/>
                              </a:rPr>
                              <m:t>𝑡</m:t>
                            </m:r>
                          </m:sub>
                        </m:sSub>
                      </m:e>
                      <m:e>
                        <m:sSub>
                          <m:sSubPr>
                            <m:ctrlPr>
                              <a:rPr lang="en-US" altLang="zh-CN" sz="1889" i="1">
                                <a:latin typeface="Cambria Math" panose="02040503050406030204" pitchFamily="18" charset="0"/>
                              </a:rPr>
                            </m:ctrlPr>
                          </m:sSubPr>
                          <m:e>
                            <m:r>
                              <a:rPr lang="en-US" altLang="zh-CN" sz="1889" i="1">
                                <a:latin typeface="Cambria Math" panose="02040503050406030204" pitchFamily="18" charset="0"/>
                              </a:rPr>
                              <m:t>𝑥</m:t>
                            </m:r>
                          </m:e>
                          <m:sub>
                            <m:r>
                              <a:rPr lang="en-US" altLang="zh-CN" sz="1889" i="1">
                                <a:latin typeface="Cambria Math" panose="02040503050406030204" pitchFamily="18" charset="0"/>
                              </a:rPr>
                              <m:t>0</m:t>
                            </m:r>
                          </m:sub>
                        </m:sSub>
                      </m:e>
                    </m:d>
                    <m:r>
                      <a:rPr lang="en-US" altLang="zh-CN" sz="1889" i="1">
                        <a:latin typeface="Cambria Math" panose="02040503050406030204" pitchFamily="18" charset="0"/>
                      </a:rPr>
                      <m:t>=</m:t>
                    </m:r>
                    <m:r>
                      <a:rPr lang="en-US" altLang="zh-CN" sz="1889" i="1">
                        <a:latin typeface="Cambria Math" panose="02040503050406030204" pitchFamily="18" charset="0"/>
                      </a:rPr>
                      <m:t>𝑁</m:t>
                    </m:r>
                    <m:r>
                      <a:rPr lang="en-US" altLang="zh-CN" sz="1889" i="1">
                        <a:latin typeface="Cambria Math" panose="02040503050406030204" pitchFamily="18" charset="0"/>
                      </a:rPr>
                      <m:t>(</m:t>
                    </m:r>
                    <m:sSub>
                      <m:sSubPr>
                        <m:ctrlPr>
                          <a:rPr lang="en-US" altLang="zh-CN" sz="1889" i="1">
                            <a:latin typeface="Cambria Math" panose="02040503050406030204" pitchFamily="18" charset="0"/>
                          </a:rPr>
                        </m:ctrlPr>
                      </m:sSubPr>
                      <m:e>
                        <m:r>
                          <a:rPr lang="en-US" altLang="zh-CN" sz="1889" i="1">
                            <a:latin typeface="Cambria Math" panose="02040503050406030204" pitchFamily="18" charset="0"/>
                          </a:rPr>
                          <m:t>𝑥</m:t>
                        </m:r>
                      </m:e>
                      <m:sub>
                        <m:r>
                          <a:rPr lang="en-US" altLang="zh-CN" sz="1889" i="1">
                            <a:latin typeface="Cambria Math" panose="02040503050406030204" pitchFamily="18" charset="0"/>
                          </a:rPr>
                          <m:t>𝑡</m:t>
                        </m:r>
                      </m:sub>
                    </m:sSub>
                  </m:oMath>
                </a14:m>
                <a:r>
                  <a:rPr lang="en-US" altLang="zh-CN" sz="1889" dirty="0"/>
                  <a:t>;</a:t>
                </a:r>
                <a14:m>
                  <m:oMath xmlns:m="http://schemas.openxmlformats.org/officeDocument/2006/math">
                    <m:rad>
                      <m:radPr>
                        <m:degHide m:val="on"/>
                        <m:ctrlPr>
                          <a:rPr lang="en-US" altLang="zh-CN" sz="1889" i="1" dirty="0">
                            <a:latin typeface="Cambria Math" panose="02040503050406030204" pitchFamily="18" charset="0"/>
                          </a:rPr>
                        </m:ctrlPr>
                      </m:radPr>
                      <m:deg/>
                      <m:e>
                        <m:sSub>
                          <m:sSubPr>
                            <m:ctrlPr>
                              <a:rPr lang="en-US" altLang="zh-CN" sz="1889" i="1" dirty="0">
                                <a:latin typeface="Cambria Math" panose="02040503050406030204" pitchFamily="18" charset="0"/>
                              </a:rPr>
                            </m:ctrlPr>
                          </m:sSubPr>
                          <m:e>
                            <m:acc>
                              <m:accPr>
                                <m:chr m:val="̅"/>
                                <m:ctrlPr>
                                  <a:rPr lang="en-US" altLang="zh-CN" sz="1889" i="1" dirty="0">
                                    <a:latin typeface="Cambria Math" panose="02040503050406030204" pitchFamily="18" charset="0"/>
                                  </a:rPr>
                                </m:ctrlPr>
                              </m:accPr>
                              <m:e>
                                <m:r>
                                  <a:rPr lang="zh-CN" altLang="en-US" sz="1889" i="1" dirty="0">
                                    <a:latin typeface="Cambria Math" panose="02040503050406030204" pitchFamily="18" charset="0"/>
                                  </a:rPr>
                                  <m:t>𝛼</m:t>
                                </m:r>
                              </m:e>
                            </m:acc>
                          </m:e>
                          <m:sub>
                            <m:r>
                              <a:rPr lang="en-US" altLang="zh-CN" sz="1889" i="1" dirty="0">
                                <a:latin typeface="Cambria Math" panose="02040503050406030204" pitchFamily="18" charset="0"/>
                              </a:rPr>
                              <m:t>𝑡</m:t>
                            </m:r>
                          </m:sub>
                        </m:sSub>
                      </m:e>
                    </m:rad>
                    <m:r>
                      <a:rPr lang="en-US" altLang="zh-CN" sz="1889" i="1" dirty="0">
                        <a:latin typeface="Cambria Math" panose="02040503050406030204" pitchFamily="18" charset="0"/>
                      </a:rPr>
                      <m:t>∗</m:t>
                    </m:r>
                    <m:sSub>
                      <m:sSubPr>
                        <m:ctrlPr>
                          <a:rPr lang="en-US" altLang="zh-CN" sz="1889" i="1">
                            <a:latin typeface="Cambria Math" panose="02040503050406030204" pitchFamily="18" charset="0"/>
                          </a:rPr>
                        </m:ctrlPr>
                      </m:sSubPr>
                      <m:e>
                        <m:r>
                          <a:rPr lang="en-US" altLang="zh-CN" sz="1889" i="1">
                            <a:latin typeface="Cambria Math" panose="02040503050406030204" pitchFamily="18" charset="0"/>
                          </a:rPr>
                          <m:t>𝑥</m:t>
                        </m:r>
                      </m:e>
                      <m:sub>
                        <m:r>
                          <a:rPr lang="en-US" altLang="zh-CN" sz="1889" i="1">
                            <a:latin typeface="Cambria Math" panose="02040503050406030204" pitchFamily="18" charset="0"/>
                          </a:rPr>
                          <m:t>0</m:t>
                        </m:r>
                      </m:sub>
                    </m:sSub>
                  </m:oMath>
                </a14:m>
                <a:r>
                  <a:rPr lang="en-US" altLang="zh-CN" sz="1889" dirty="0"/>
                  <a:t>,(1- </a:t>
                </a:r>
                <a14:m>
                  <m:oMath xmlns:m="http://schemas.openxmlformats.org/officeDocument/2006/math">
                    <m:sSub>
                      <m:sSubPr>
                        <m:ctrlPr>
                          <a:rPr lang="en-US" altLang="zh-CN" sz="1889" i="1" dirty="0">
                            <a:latin typeface="Cambria Math" panose="02040503050406030204" pitchFamily="18" charset="0"/>
                          </a:rPr>
                        </m:ctrlPr>
                      </m:sSubPr>
                      <m:e>
                        <m:acc>
                          <m:accPr>
                            <m:chr m:val="̅"/>
                            <m:ctrlPr>
                              <a:rPr lang="en-US" altLang="zh-CN" sz="1889" i="1" dirty="0">
                                <a:latin typeface="Cambria Math" panose="02040503050406030204" pitchFamily="18" charset="0"/>
                              </a:rPr>
                            </m:ctrlPr>
                          </m:accPr>
                          <m:e>
                            <m:r>
                              <a:rPr lang="zh-CN" altLang="en-US" sz="1889" i="1" dirty="0">
                                <a:latin typeface="Cambria Math" panose="02040503050406030204" pitchFamily="18" charset="0"/>
                              </a:rPr>
                              <m:t>𝛼</m:t>
                            </m:r>
                          </m:e>
                        </m:acc>
                      </m:e>
                      <m:sub>
                        <m:r>
                          <a:rPr lang="en-US" altLang="zh-CN" sz="1889" i="1" dirty="0">
                            <a:latin typeface="Cambria Math" panose="02040503050406030204" pitchFamily="18" charset="0"/>
                          </a:rPr>
                          <m:t>𝑡</m:t>
                        </m:r>
                      </m:sub>
                    </m:sSub>
                  </m:oMath>
                </a14:m>
                <a:r>
                  <a:rPr lang="en-US" altLang="zh-CN" sz="1889" dirty="0"/>
                  <a:t>)I</a:t>
                </a:r>
                <a:r>
                  <a:rPr lang="zh-CN" altLang="en-US" sz="1889" dirty="0"/>
                  <a:t>）</a:t>
                </a:r>
              </a:p>
            </p:txBody>
          </p:sp>
        </mc:Choice>
        <mc:Fallback xmlns="">
          <p:sp>
            <p:nvSpPr>
              <p:cNvPr id="7" name="文本框 6">
                <a:extLst>
                  <a:ext uri="{FF2B5EF4-FFF2-40B4-BE49-F238E27FC236}">
                    <a16:creationId xmlns:a16="http://schemas.microsoft.com/office/drawing/2014/main" id="{F64C3E8C-DC26-32BB-5783-DE8027E5A209}"/>
                  </a:ext>
                </a:extLst>
              </p:cNvPr>
              <p:cNvSpPr txBox="1">
                <a:spLocks noRot="1" noChangeAspect="1" noMove="1" noResize="1" noEditPoints="1" noAdjustHandles="1" noChangeArrowheads="1" noChangeShapeType="1" noTextEdit="1"/>
              </p:cNvSpPr>
              <p:nvPr/>
            </p:nvSpPr>
            <p:spPr>
              <a:xfrm>
                <a:off x="1725846" y="3981765"/>
                <a:ext cx="3641253" cy="352019"/>
              </a:xfrm>
              <a:prstGeom prst="rect">
                <a:avLst/>
              </a:prstGeom>
              <a:blipFill>
                <a:blip r:embed="rId4"/>
                <a:stretch>
                  <a:fillRect l="-2345" t="-8621" r="-3015" b="-344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817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96A62E4-1798-348D-8F72-8351295B1445}"/>
              </a:ext>
            </a:extLst>
          </p:cNvPr>
          <p:cNvSpPr>
            <a:spLocks noGrp="1"/>
          </p:cNvSpPr>
          <p:nvPr>
            <p:ph type="sldNum" sz="quarter" idx="4"/>
          </p:nvPr>
        </p:nvSpPr>
        <p:spPr/>
        <p:txBody>
          <a:bodyPr/>
          <a:lstStyle/>
          <a:p>
            <a:fld id="{7BC01B97-BE90-DE43-87FD-56A468D87D54}" type="slidenum">
              <a:rPr kumimoji="1" lang="zh-CN" altLang="en-US" smtClean="0"/>
              <a:pPr/>
              <a:t>15</a:t>
            </a:fld>
            <a:endParaRPr kumimoji="1" lang="zh-CN" altLang="en-US" dirty="0">
              <a:solidFill>
                <a:schemeClr val="bg2">
                  <a:lumMod val="75000"/>
                </a:schemeClr>
              </a:solidFill>
            </a:endParaRPr>
          </a:p>
        </p:txBody>
      </p:sp>
      <p:pic>
        <p:nvPicPr>
          <p:cNvPr id="4" name="图片 3">
            <a:extLst>
              <a:ext uri="{FF2B5EF4-FFF2-40B4-BE49-F238E27FC236}">
                <a16:creationId xmlns:a16="http://schemas.microsoft.com/office/drawing/2014/main" id="{1BDC85C9-0C82-213B-9CDF-07AF4A68B9A8}"/>
              </a:ext>
            </a:extLst>
          </p:cNvPr>
          <p:cNvPicPr>
            <a:picLocks noChangeAspect="1"/>
          </p:cNvPicPr>
          <p:nvPr/>
        </p:nvPicPr>
        <p:blipFill>
          <a:blip r:embed="rId3"/>
          <a:stretch>
            <a:fillRect/>
          </a:stretch>
        </p:blipFill>
        <p:spPr>
          <a:xfrm>
            <a:off x="140078" y="1421909"/>
            <a:ext cx="8359020" cy="3439524"/>
          </a:xfrm>
          <a:prstGeom prst="rect">
            <a:avLst/>
          </a:prstGeom>
        </p:spPr>
      </p:pic>
      <p:sp>
        <p:nvSpPr>
          <p:cNvPr id="5" name="标题 1">
            <a:extLst>
              <a:ext uri="{FF2B5EF4-FFF2-40B4-BE49-F238E27FC236}">
                <a16:creationId xmlns:a16="http://schemas.microsoft.com/office/drawing/2014/main" id="{B2847D71-038A-8483-AB6F-0E037274E9DA}"/>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反向生成</a:t>
            </a:r>
            <a:endParaRPr kumimoji="1" lang="zh-CN" altLang="en-US" sz="2078" kern="0" dirty="0">
              <a:latin typeface="微软雅黑" panose="020B0503020204020204" charset="-122"/>
              <a:ea typeface="微软雅黑" panose="020B0503020204020204" charset="-122"/>
            </a:endParaRPr>
          </a:p>
        </p:txBody>
      </p:sp>
      <p:pic>
        <p:nvPicPr>
          <p:cNvPr id="9" name="图片 8">
            <a:extLst>
              <a:ext uri="{FF2B5EF4-FFF2-40B4-BE49-F238E27FC236}">
                <a16:creationId xmlns:a16="http://schemas.microsoft.com/office/drawing/2014/main" id="{5180D558-A958-94F1-5DEE-B005DA7EFC7A}"/>
              </a:ext>
            </a:extLst>
          </p:cNvPr>
          <p:cNvPicPr>
            <a:picLocks noChangeAspect="1"/>
          </p:cNvPicPr>
          <p:nvPr/>
        </p:nvPicPr>
        <p:blipFill>
          <a:blip r:embed="rId4"/>
          <a:stretch>
            <a:fillRect/>
          </a:stretch>
        </p:blipFill>
        <p:spPr>
          <a:xfrm>
            <a:off x="4267894" y="3855839"/>
            <a:ext cx="2539560" cy="551845"/>
          </a:xfrm>
          <a:prstGeom prst="rect">
            <a:avLst/>
          </a:prstGeom>
        </p:spPr>
      </p:pic>
      <p:sp>
        <p:nvSpPr>
          <p:cNvPr id="10" name="矩形 9">
            <a:extLst>
              <a:ext uri="{FF2B5EF4-FFF2-40B4-BE49-F238E27FC236}">
                <a16:creationId xmlns:a16="http://schemas.microsoft.com/office/drawing/2014/main" id="{23960E94-800C-E6A4-B18E-18CC0CE8E43B}"/>
              </a:ext>
            </a:extLst>
          </p:cNvPr>
          <p:cNvSpPr/>
          <p:nvPr/>
        </p:nvSpPr>
        <p:spPr>
          <a:xfrm>
            <a:off x="4192026" y="2068349"/>
            <a:ext cx="807887" cy="170081"/>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1" name="矩形 10">
            <a:extLst>
              <a:ext uri="{FF2B5EF4-FFF2-40B4-BE49-F238E27FC236}">
                <a16:creationId xmlns:a16="http://schemas.microsoft.com/office/drawing/2014/main" id="{9F3060D7-CCFE-FA65-87BA-F3EAC6462D05}"/>
              </a:ext>
            </a:extLst>
          </p:cNvPr>
          <p:cNvSpPr/>
          <p:nvPr/>
        </p:nvSpPr>
        <p:spPr>
          <a:xfrm>
            <a:off x="152594" y="3854204"/>
            <a:ext cx="2423660" cy="170081"/>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pic>
        <p:nvPicPr>
          <p:cNvPr id="13" name="图片 12">
            <a:extLst>
              <a:ext uri="{FF2B5EF4-FFF2-40B4-BE49-F238E27FC236}">
                <a16:creationId xmlns:a16="http://schemas.microsoft.com/office/drawing/2014/main" id="{42D4DD00-9AEC-F3D3-2E5F-475F74D501CA}"/>
              </a:ext>
            </a:extLst>
          </p:cNvPr>
          <p:cNvPicPr>
            <a:picLocks noChangeAspect="1"/>
          </p:cNvPicPr>
          <p:nvPr/>
        </p:nvPicPr>
        <p:blipFill>
          <a:blip r:embed="rId5"/>
          <a:stretch>
            <a:fillRect/>
          </a:stretch>
        </p:blipFill>
        <p:spPr>
          <a:xfrm>
            <a:off x="4196978" y="4355598"/>
            <a:ext cx="3396285" cy="633523"/>
          </a:xfrm>
          <a:prstGeom prst="rect">
            <a:avLst/>
          </a:prstGeom>
        </p:spPr>
      </p:pic>
      <p:sp>
        <p:nvSpPr>
          <p:cNvPr id="14" name="矩形 13">
            <a:extLst>
              <a:ext uri="{FF2B5EF4-FFF2-40B4-BE49-F238E27FC236}">
                <a16:creationId xmlns:a16="http://schemas.microsoft.com/office/drawing/2014/main" id="{A9A7EDA1-949F-C806-679C-19629AD28FD6}"/>
              </a:ext>
            </a:extLst>
          </p:cNvPr>
          <p:cNvSpPr/>
          <p:nvPr/>
        </p:nvSpPr>
        <p:spPr>
          <a:xfrm>
            <a:off x="5999570" y="1983309"/>
            <a:ext cx="701158" cy="297642"/>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5" name="矩形 14">
            <a:extLst>
              <a:ext uri="{FF2B5EF4-FFF2-40B4-BE49-F238E27FC236}">
                <a16:creationId xmlns:a16="http://schemas.microsoft.com/office/drawing/2014/main" id="{B22F1EC7-AF3D-D973-47EB-3242107065CC}"/>
              </a:ext>
            </a:extLst>
          </p:cNvPr>
          <p:cNvSpPr/>
          <p:nvPr/>
        </p:nvSpPr>
        <p:spPr>
          <a:xfrm>
            <a:off x="6764935" y="1983309"/>
            <a:ext cx="828327" cy="297642"/>
          </a:xfrm>
          <a:prstGeom prst="rect">
            <a:avLst/>
          </a:prstGeom>
          <a:noFill/>
          <a:ln w="19050">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6" name="矩形 15">
            <a:extLst>
              <a:ext uri="{FF2B5EF4-FFF2-40B4-BE49-F238E27FC236}">
                <a16:creationId xmlns:a16="http://schemas.microsoft.com/office/drawing/2014/main" id="{6D8FF4D5-7ADB-862D-5B44-41801AEC32D8}"/>
              </a:ext>
            </a:extLst>
          </p:cNvPr>
          <p:cNvSpPr/>
          <p:nvPr/>
        </p:nvSpPr>
        <p:spPr>
          <a:xfrm>
            <a:off x="5015288" y="2068349"/>
            <a:ext cx="579910" cy="170081"/>
          </a:xfrm>
          <a:prstGeom prst="rect">
            <a:avLst/>
          </a:prstGeom>
          <a:noFill/>
          <a:ln w="19050">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7" name="矩形 16">
            <a:extLst>
              <a:ext uri="{FF2B5EF4-FFF2-40B4-BE49-F238E27FC236}">
                <a16:creationId xmlns:a16="http://schemas.microsoft.com/office/drawing/2014/main" id="{491976BE-33E8-4C1B-B173-C5D5E17C6324}"/>
              </a:ext>
            </a:extLst>
          </p:cNvPr>
          <p:cNvSpPr/>
          <p:nvPr/>
        </p:nvSpPr>
        <p:spPr>
          <a:xfrm>
            <a:off x="165178" y="4279407"/>
            <a:ext cx="2793758" cy="236134"/>
          </a:xfrm>
          <a:prstGeom prst="rect">
            <a:avLst/>
          </a:prstGeom>
          <a:noFill/>
          <a:ln w="19050">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8" name="矩形 17">
            <a:extLst>
              <a:ext uri="{FF2B5EF4-FFF2-40B4-BE49-F238E27FC236}">
                <a16:creationId xmlns:a16="http://schemas.microsoft.com/office/drawing/2014/main" id="{E16435B3-9CD0-2840-8F54-840E933D2291}"/>
              </a:ext>
            </a:extLst>
          </p:cNvPr>
          <p:cNvSpPr/>
          <p:nvPr/>
        </p:nvSpPr>
        <p:spPr>
          <a:xfrm>
            <a:off x="7727531" y="1978474"/>
            <a:ext cx="701158" cy="297642"/>
          </a:xfrm>
          <a:prstGeom prst="rect">
            <a:avLst/>
          </a:prstGeom>
          <a:noFill/>
          <a:ln w="19050">
            <a:solidFill>
              <a:schemeClr val="accent2">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9" name="矩形 18">
            <a:extLst>
              <a:ext uri="{FF2B5EF4-FFF2-40B4-BE49-F238E27FC236}">
                <a16:creationId xmlns:a16="http://schemas.microsoft.com/office/drawing/2014/main" id="{5B84DC63-BB0C-E78A-9987-79C429A58AF2}"/>
              </a:ext>
            </a:extLst>
          </p:cNvPr>
          <p:cNvSpPr/>
          <p:nvPr/>
        </p:nvSpPr>
        <p:spPr>
          <a:xfrm>
            <a:off x="4649334" y="2276115"/>
            <a:ext cx="579910" cy="170081"/>
          </a:xfrm>
          <a:prstGeom prst="rect">
            <a:avLst/>
          </a:prstGeom>
          <a:noFill/>
          <a:ln w="19050">
            <a:solidFill>
              <a:schemeClr val="accent2">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20" name="矩形 19">
            <a:extLst>
              <a:ext uri="{FF2B5EF4-FFF2-40B4-BE49-F238E27FC236}">
                <a16:creationId xmlns:a16="http://schemas.microsoft.com/office/drawing/2014/main" id="{E0423B2C-4ED9-AA5E-F169-769E9D38A86D}"/>
              </a:ext>
            </a:extLst>
          </p:cNvPr>
          <p:cNvSpPr/>
          <p:nvPr/>
        </p:nvSpPr>
        <p:spPr>
          <a:xfrm>
            <a:off x="165177" y="4085906"/>
            <a:ext cx="2240994" cy="170081"/>
          </a:xfrm>
          <a:prstGeom prst="rect">
            <a:avLst/>
          </a:prstGeom>
          <a:noFill/>
          <a:ln w="19050">
            <a:solidFill>
              <a:schemeClr val="accent2">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3" name="矩形 2">
            <a:extLst>
              <a:ext uri="{FF2B5EF4-FFF2-40B4-BE49-F238E27FC236}">
                <a16:creationId xmlns:a16="http://schemas.microsoft.com/office/drawing/2014/main" id="{F2753B51-70ED-AC16-8F52-5FF358DCB0DE}"/>
              </a:ext>
            </a:extLst>
          </p:cNvPr>
          <p:cNvSpPr/>
          <p:nvPr/>
        </p:nvSpPr>
        <p:spPr>
          <a:xfrm>
            <a:off x="875439" y="1558105"/>
            <a:ext cx="1233091" cy="255122"/>
          </a:xfrm>
          <a:prstGeom prst="rect">
            <a:avLst/>
          </a:prstGeom>
          <a:noFill/>
          <a:ln w="1905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Tree>
    <p:extLst>
      <p:ext uri="{BB962C8B-B14F-4D97-AF65-F5344CB8AC3E}">
        <p14:creationId xmlns:p14="http://schemas.microsoft.com/office/powerpoint/2010/main" val="406674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BFC5AF9-6001-D379-0D4B-4C89883BC1D7}"/>
              </a:ext>
            </a:extLst>
          </p:cNvPr>
          <p:cNvSpPr>
            <a:spLocks noGrp="1"/>
          </p:cNvSpPr>
          <p:nvPr>
            <p:ph type="sldNum" sz="quarter" idx="4"/>
          </p:nvPr>
        </p:nvSpPr>
        <p:spPr/>
        <p:txBody>
          <a:bodyPr/>
          <a:lstStyle/>
          <a:p>
            <a:fld id="{7BC01B97-BE90-DE43-87FD-56A468D87D54}" type="slidenum">
              <a:rPr kumimoji="1" lang="zh-CN" altLang="en-US" smtClean="0"/>
              <a:pPr/>
              <a:t>16</a:t>
            </a:fld>
            <a:endParaRPr kumimoji="1" lang="zh-CN" altLang="en-US" dirty="0">
              <a:solidFill>
                <a:schemeClr val="bg2">
                  <a:lumMod val="75000"/>
                </a:schemeClr>
              </a:solidFill>
            </a:endParaRPr>
          </a:p>
        </p:txBody>
      </p:sp>
      <p:pic>
        <p:nvPicPr>
          <p:cNvPr id="4" name="图片 3">
            <a:extLst>
              <a:ext uri="{FF2B5EF4-FFF2-40B4-BE49-F238E27FC236}">
                <a16:creationId xmlns:a16="http://schemas.microsoft.com/office/drawing/2014/main" id="{9AE5D7F0-C8B0-88F7-DEF8-3CF8988FB5FE}"/>
              </a:ext>
            </a:extLst>
          </p:cNvPr>
          <p:cNvPicPr>
            <a:picLocks noChangeAspect="1"/>
          </p:cNvPicPr>
          <p:nvPr/>
        </p:nvPicPr>
        <p:blipFill>
          <a:blip r:embed="rId3"/>
          <a:stretch>
            <a:fillRect/>
          </a:stretch>
        </p:blipFill>
        <p:spPr>
          <a:xfrm>
            <a:off x="0" y="1434697"/>
            <a:ext cx="8371878" cy="3865198"/>
          </a:xfrm>
          <a:prstGeom prst="rect">
            <a:avLst/>
          </a:prstGeom>
        </p:spPr>
      </p:pic>
      <p:sp>
        <p:nvSpPr>
          <p:cNvPr id="5" name="标题 1">
            <a:extLst>
              <a:ext uri="{FF2B5EF4-FFF2-40B4-BE49-F238E27FC236}">
                <a16:creationId xmlns:a16="http://schemas.microsoft.com/office/drawing/2014/main" id="{6AD2991A-4527-065A-2AD3-DD65F3FEB358}"/>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反向生成</a:t>
            </a:r>
            <a:endParaRPr kumimoji="1" lang="zh-CN" altLang="en-US" sz="2078" kern="0" dirty="0">
              <a:latin typeface="微软雅黑" panose="020B0503020204020204" charset="-122"/>
              <a:ea typeface="微软雅黑" panose="020B0503020204020204" charset="-122"/>
            </a:endParaRPr>
          </a:p>
        </p:txBody>
      </p:sp>
      <p:pic>
        <p:nvPicPr>
          <p:cNvPr id="7" name="图片 6">
            <a:extLst>
              <a:ext uri="{FF2B5EF4-FFF2-40B4-BE49-F238E27FC236}">
                <a16:creationId xmlns:a16="http://schemas.microsoft.com/office/drawing/2014/main" id="{5562668B-47E4-F204-6D16-41CE85922AB5}"/>
              </a:ext>
            </a:extLst>
          </p:cNvPr>
          <p:cNvPicPr>
            <a:picLocks noChangeAspect="1"/>
          </p:cNvPicPr>
          <p:nvPr/>
        </p:nvPicPr>
        <p:blipFill>
          <a:blip r:embed="rId4"/>
          <a:stretch>
            <a:fillRect/>
          </a:stretch>
        </p:blipFill>
        <p:spPr>
          <a:xfrm>
            <a:off x="450236" y="5293953"/>
            <a:ext cx="5208940" cy="775943"/>
          </a:xfrm>
          <a:prstGeom prst="rect">
            <a:avLst/>
          </a:prstGeom>
        </p:spPr>
      </p:pic>
    </p:spTree>
    <p:extLst>
      <p:ext uri="{BB962C8B-B14F-4D97-AF65-F5344CB8AC3E}">
        <p14:creationId xmlns:p14="http://schemas.microsoft.com/office/powerpoint/2010/main" val="2813285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80C1632-5716-AA34-B679-0CEFB51D8DF1}"/>
              </a:ext>
            </a:extLst>
          </p:cNvPr>
          <p:cNvSpPr>
            <a:spLocks noGrp="1"/>
          </p:cNvSpPr>
          <p:nvPr>
            <p:ph type="sldNum" sz="quarter" idx="4"/>
          </p:nvPr>
        </p:nvSpPr>
        <p:spPr/>
        <p:txBody>
          <a:bodyPr/>
          <a:lstStyle/>
          <a:p>
            <a:fld id="{7BC01B97-BE90-DE43-87FD-56A468D87D54}" type="slidenum">
              <a:rPr kumimoji="1" lang="zh-CN" altLang="en-US" smtClean="0"/>
              <a:pPr/>
              <a:t>17</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1088DABB-870B-2639-7383-0B5849101098}"/>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反向生成</a:t>
            </a:r>
            <a:endParaRPr kumimoji="1" lang="zh-CN" altLang="en-US" sz="2078" kern="0" dirty="0">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D7F58C37-D46B-2A26-33B5-E21B98FA8CB0}"/>
              </a:ext>
            </a:extLst>
          </p:cNvPr>
          <p:cNvPicPr>
            <a:picLocks noChangeAspect="1"/>
          </p:cNvPicPr>
          <p:nvPr/>
        </p:nvPicPr>
        <p:blipFill>
          <a:blip r:embed="rId3"/>
          <a:stretch>
            <a:fillRect/>
          </a:stretch>
        </p:blipFill>
        <p:spPr>
          <a:xfrm>
            <a:off x="-1" y="1345504"/>
            <a:ext cx="8639175" cy="4054017"/>
          </a:xfrm>
          <a:prstGeom prst="rect">
            <a:avLst/>
          </a:prstGeom>
        </p:spPr>
      </p:pic>
      <p:sp>
        <p:nvSpPr>
          <p:cNvPr id="6" name="矩形 5">
            <a:extLst>
              <a:ext uri="{FF2B5EF4-FFF2-40B4-BE49-F238E27FC236}">
                <a16:creationId xmlns:a16="http://schemas.microsoft.com/office/drawing/2014/main" id="{44CB3E71-1270-7FE1-4CEF-5C5064AD0B5D}"/>
              </a:ext>
            </a:extLst>
          </p:cNvPr>
          <p:cNvSpPr/>
          <p:nvPr/>
        </p:nvSpPr>
        <p:spPr>
          <a:xfrm>
            <a:off x="917960" y="2706155"/>
            <a:ext cx="467724" cy="297643"/>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cxnSp>
        <p:nvCxnSpPr>
          <p:cNvPr id="8" name="直接箭头连接符 7">
            <a:extLst>
              <a:ext uri="{FF2B5EF4-FFF2-40B4-BE49-F238E27FC236}">
                <a16:creationId xmlns:a16="http://schemas.microsoft.com/office/drawing/2014/main" id="{97CE3E74-1523-65BB-6A60-8882C9B43BE8}"/>
              </a:ext>
            </a:extLst>
          </p:cNvPr>
          <p:cNvCxnSpPr/>
          <p:nvPr/>
        </p:nvCxnSpPr>
        <p:spPr>
          <a:xfrm flipH="1">
            <a:off x="790398" y="3003796"/>
            <a:ext cx="297643" cy="1275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D9AD833-248C-62D7-C1BE-6FC5F99609BC}"/>
              </a:ext>
            </a:extLst>
          </p:cNvPr>
          <p:cNvSpPr/>
          <p:nvPr/>
        </p:nvSpPr>
        <p:spPr>
          <a:xfrm>
            <a:off x="1538277" y="2706155"/>
            <a:ext cx="952936" cy="297643"/>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cxnSp>
        <p:nvCxnSpPr>
          <p:cNvPr id="10" name="直接箭头连接符 9">
            <a:extLst>
              <a:ext uri="{FF2B5EF4-FFF2-40B4-BE49-F238E27FC236}">
                <a16:creationId xmlns:a16="http://schemas.microsoft.com/office/drawing/2014/main" id="{FC9F8F9C-334A-F9B7-D24B-DC2E64E67169}"/>
              </a:ext>
            </a:extLst>
          </p:cNvPr>
          <p:cNvCxnSpPr>
            <a:cxnSpLocks/>
          </p:cNvCxnSpPr>
          <p:nvPr/>
        </p:nvCxnSpPr>
        <p:spPr>
          <a:xfrm>
            <a:off x="1878439" y="3003797"/>
            <a:ext cx="0" cy="1445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EE082396-7446-C1CD-5F94-42143B50533B}"/>
              </a:ext>
            </a:extLst>
          </p:cNvPr>
          <p:cNvSpPr/>
          <p:nvPr/>
        </p:nvSpPr>
        <p:spPr>
          <a:xfrm>
            <a:off x="875438" y="2642373"/>
            <a:ext cx="1666612" cy="425204"/>
          </a:xfrm>
          <a:prstGeom prst="rect">
            <a:avLst/>
          </a:prstGeom>
          <a:noFill/>
          <a:ln w="19050">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cxnSp>
        <p:nvCxnSpPr>
          <p:cNvPr id="14" name="直接箭头连接符 13">
            <a:extLst>
              <a:ext uri="{FF2B5EF4-FFF2-40B4-BE49-F238E27FC236}">
                <a16:creationId xmlns:a16="http://schemas.microsoft.com/office/drawing/2014/main" id="{D6A83259-537F-4571-E82B-3CF3BED076D0}"/>
              </a:ext>
            </a:extLst>
          </p:cNvPr>
          <p:cNvCxnSpPr/>
          <p:nvPr/>
        </p:nvCxnSpPr>
        <p:spPr>
          <a:xfrm>
            <a:off x="2448692" y="3067578"/>
            <a:ext cx="552765" cy="121183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6" name="图片 15">
            <a:extLst>
              <a:ext uri="{FF2B5EF4-FFF2-40B4-BE49-F238E27FC236}">
                <a16:creationId xmlns:a16="http://schemas.microsoft.com/office/drawing/2014/main" id="{D999ABC4-0BC4-5882-D195-DFF1AD9B3D05}"/>
              </a:ext>
            </a:extLst>
          </p:cNvPr>
          <p:cNvPicPr>
            <a:picLocks noChangeAspect="1"/>
          </p:cNvPicPr>
          <p:nvPr/>
        </p:nvPicPr>
        <p:blipFill>
          <a:blip r:embed="rId4"/>
          <a:stretch>
            <a:fillRect/>
          </a:stretch>
        </p:blipFill>
        <p:spPr>
          <a:xfrm>
            <a:off x="4567983" y="1685666"/>
            <a:ext cx="3851558" cy="847661"/>
          </a:xfrm>
          <a:prstGeom prst="rect">
            <a:avLst/>
          </a:prstGeom>
        </p:spPr>
      </p:pic>
    </p:spTree>
    <p:extLst>
      <p:ext uri="{BB962C8B-B14F-4D97-AF65-F5344CB8AC3E}">
        <p14:creationId xmlns:p14="http://schemas.microsoft.com/office/powerpoint/2010/main" val="3066209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7905C88-1647-D463-501E-FA9391B0480B}"/>
              </a:ext>
            </a:extLst>
          </p:cNvPr>
          <p:cNvSpPr>
            <a:spLocks noGrp="1"/>
          </p:cNvSpPr>
          <p:nvPr>
            <p:ph type="sldNum" sz="quarter" idx="4"/>
          </p:nvPr>
        </p:nvSpPr>
        <p:spPr/>
        <p:txBody>
          <a:bodyPr/>
          <a:lstStyle/>
          <a:p>
            <a:fld id="{7BC01B97-BE90-DE43-87FD-56A468D87D54}" type="slidenum">
              <a:rPr kumimoji="1" lang="zh-CN" altLang="en-US" smtClean="0"/>
              <a:pPr/>
              <a:t>18</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F478370F-E61D-AE9F-2106-FED5E3AD667C}"/>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回顾扩散过程</a:t>
            </a:r>
            <a:endParaRPr kumimoji="1" lang="zh-CN" altLang="en-US" sz="2078" kern="0" dirty="0">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031803E9-6E8F-898D-970F-D4C09137F611}"/>
              </a:ext>
            </a:extLst>
          </p:cNvPr>
          <p:cNvPicPr>
            <a:picLocks noChangeAspect="1"/>
          </p:cNvPicPr>
          <p:nvPr/>
        </p:nvPicPr>
        <p:blipFill rotWithShape="1">
          <a:blip r:embed="rId3"/>
          <a:srcRect l="5703"/>
          <a:stretch/>
        </p:blipFill>
        <p:spPr>
          <a:xfrm>
            <a:off x="273122" y="1498337"/>
            <a:ext cx="8146419" cy="3861326"/>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917DB03-2DE8-4279-D294-9538993B13D5}"/>
                  </a:ext>
                </a:extLst>
              </p:cNvPr>
              <p:cNvSpPr txBox="1"/>
              <p:nvPr/>
            </p:nvSpPr>
            <p:spPr>
              <a:xfrm>
                <a:off x="5467637" y="3991128"/>
                <a:ext cx="565538" cy="358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𝑥</m:t>
                          </m:r>
                        </m:e>
                        <m:sub>
                          <m:r>
                            <m:rPr>
                              <m:sty m:val="p"/>
                            </m:rPr>
                            <a:rPr lang="en-US" altLang="zh-CN" sz="1728" i="1">
                              <a:latin typeface="Cambria Math" panose="02040503050406030204" pitchFamily="18" charset="0"/>
                            </a:rPr>
                            <m:t>t</m:t>
                          </m:r>
                          <m:r>
                            <a:rPr lang="en-US" altLang="zh-CN" sz="1728" i="1">
                              <a:latin typeface="Cambria Math" panose="02040503050406030204" pitchFamily="18" charset="0"/>
                            </a:rPr>
                            <m:t>−1</m:t>
                          </m:r>
                        </m:sub>
                      </m:sSub>
                    </m:oMath>
                  </m:oMathPara>
                </a14:m>
                <a:endParaRPr lang="zh-CN" altLang="en-US" sz="1728" dirty="0"/>
              </a:p>
            </p:txBody>
          </p:sp>
        </mc:Choice>
        <mc:Fallback xmlns="">
          <p:sp>
            <p:nvSpPr>
              <p:cNvPr id="6" name="文本框 5">
                <a:extLst>
                  <a:ext uri="{FF2B5EF4-FFF2-40B4-BE49-F238E27FC236}">
                    <a16:creationId xmlns:a16="http://schemas.microsoft.com/office/drawing/2014/main" id="{B917DB03-2DE8-4279-D294-9538993B13D5}"/>
                  </a:ext>
                </a:extLst>
              </p:cNvPr>
              <p:cNvSpPr txBox="1">
                <a:spLocks noRot="1" noChangeAspect="1" noMove="1" noResize="1" noEditPoints="1" noAdjustHandles="1" noChangeArrowheads="1" noChangeShapeType="1" noTextEdit="1"/>
              </p:cNvSpPr>
              <p:nvPr/>
            </p:nvSpPr>
            <p:spPr>
              <a:xfrm>
                <a:off x="5467637" y="3991128"/>
                <a:ext cx="565538" cy="35824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F194C3C-8DED-2617-8AB9-8E87E9D2F1D1}"/>
                  </a:ext>
                </a:extLst>
              </p:cNvPr>
              <p:cNvSpPr txBox="1"/>
              <p:nvPr/>
            </p:nvSpPr>
            <p:spPr>
              <a:xfrm>
                <a:off x="6275524" y="4449489"/>
                <a:ext cx="565538" cy="358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28" i="1">
                              <a:latin typeface="Cambria Math" panose="02040503050406030204" pitchFamily="18" charset="0"/>
                            </a:rPr>
                          </m:ctrlPr>
                        </m:sSubPr>
                        <m:e>
                          <m:r>
                            <a:rPr lang="zh-CN" altLang="en-US" sz="1728" i="1">
                              <a:latin typeface="Cambria Math" panose="02040503050406030204" pitchFamily="18" charset="0"/>
                            </a:rPr>
                            <m:t>𝜀</m:t>
                          </m:r>
                        </m:e>
                        <m:sub>
                          <m:r>
                            <m:rPr>
                              <m:sty m:val="p"/>
                            </m:rPr>
                            <a:rPr lang="en-US" altLang="zh-CN" sz="1728" i="1">
                              <a:latin typeface="Cambria Math" panose="02040503050406030204" pitchFamily="18" charset="0"/>
                            </a:rPr>
                            <m:t>t</m:t>
                          </m:r>
                        </m:sub>
                      </m:sSub>
                    </m:oMath>
                  </m:oMathPara>
                </a14:m>
                <a:endParaRPr lang="zh-CN" altLang="en-US" sz="1728" dirty="0"/>
              </a:p>
            </p:txBody>
          </p:sp>
        </mc:Choice>
        <mc:Fallback xmlns="">
          <p:sp>
            <p:nvSpPr>
              <p:cNvPr id="7" name="文本框 6">
                <a:extLst>
                  <a:ext uri="{FF2B5EF4-FFF2-40B4-BE49-F238E27FC236}">
                    <a16:creationId xmlns:a16="http://schemas.microsoft.com/office/drawing/2014/main" id="{5F194C3C-8DED-2617-8AB9-8E87E9D2F1D1}"/>
                  </a:ext>
                </a:extLst>
              </p:cNvPr>
              <p:cNvSpPr txBox="1">
                <a:spLocks noRot="1" noChangeAspect="1" noMove="1" noResize="1" noEditPoints="1" noAdjustHandles="1" noChangeArrowheads="1" noChangeShapeType="1" noTextEdit="1"/>
              </p:cNvSpPr>
              <p:nvPr/>
            </p:nvSpPr>
            <p:spPr>
              <a:xfrm>
                <a:off x="6275524" y="4449489"/>
                <a:ext cx="565538" cy="35824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9BDA15A9-9723-D570-A732-F40A1A59C65D}"/>
                  </a:ext>
                </a:extLst>
              </p:cNvPr>
              <p:cNvSpPr txBox="1"/>
              <p:nvPr/>
            </p:nvSpPr>
            <p:spPr>
              <a:xfrm>
                <a:off x="7168450" y="3633974"/>
                <a:ext cx="565538" cy="358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𝑥</m:t>
                          </m:r>
                        </m:e>
                        <m:sub>
                          <m:r>
                            <m:rPr>
                              <m:sty m:val="p"/>
                            </m:rPr>
                            <a:rPr lang="en-US" altLang="zh-CN" sz="1728" i="1">
                              <a:latin typeface="Cambria Math" panose="02040503050406030204" pitchFamily="18" charset="0"/>
                            </a:rPr>
                            <m:t>t</m:t>
                          </m:r>
                        </m:sub>
                      </m:sSub>
                    </m:oMath>
                  </m:oMathPara>
                </a14:m>
                <a:endParaRPr lang="zh-CN" altLang="en-US" sz="1728" dirty="0"/>
              </a:p>
            </p:txBody>
          </p:sp>
        </mc:Choice>
        <mc:Fallback xmlns="">
          <p:sp>
            <p:nvSpPr>
              <p:cNvPr id="8" name="文本框 7">
                <a:extLst>
                  <a:ext uri="{FF2B5EF4-FFF2-40B4-BE49-F238E27FC236}">
                    <a16:creationId xmlns:a16="http://schemas.microsoft.com/office/drawing/2014/main" id="{9BDA15A9-9723-D570-A732-F40A1A59C65D}"/>
                  </a:ext>
                </a:extLst>
              </p:cNvPr>
              <p:cNvSpPr txBox="1">
                <a:spLocks noRot="1" noChangeAspect="1" noMove="1" noResize="1" noEditPoints="1" noAdjustHandles="1" noChangeArrowheads="1" noChangeShapeType="1" noTextEdit="1"/>
              </p:cNvSpPr>
              <p:nvPr/>
            </p:nvSpPr>
            <p:spPr>
              <a:xfrm>
                <a:off x="7168450" y="3633974"/>
                <a:ext cx="565538" cy="35824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669644A4-F4AD-B068-D922-892DFDA584D3}"/>
                  </a:ext>
                </a:extLst>
              </p:cNvPr>
              <p:cNvSpPr txBox="1"/>
              <p:nvPr/>
            </p:nvSpPr>
            <p:spPr>
              <a:xfrm>
                <a:off x="747878" y="4024285"/>
                <a:ext cx="565538" cy="3540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𝑥</m:t>
                          </m:r>
                        </m:e>
                        <m:sub>
                          <m:r>
                            <a:rPr lang="en-US" altLang="zh-CN" sz="1701" i="1">
                              <a:latin typeface="Cambria Math" panose="02040503050406030204" pitchFamily="18" charset="0"/>
                            </a:rPr>
                            <m:t>0</m:t>
                          </m:r>
                        </m:sub>
                      </m:sSub>
                    </m:oMath>
                  </m:oMathPara>
                </a14:m>
                <a:endParaRPr lang="zh-CN" altLang="en-US" sz="1728" dirty="0"/>
              </a:p>
            </p:txBody>
          </p:sp>
        </mc:Choice>
        <mc:Fallback xmlns="">
          <p:sp>
            <p:nvSpPr>
              <p:cNvPr id="9" name="文本框 8">
                <a:extLst>
                  <a:ext uri="{FF2B5EF4-FFF2-40B4-BE49-F238E27FC236}">
                    <a16:creationId xmlns:a16="http://schemas.microsoft.com/office/drawing/2014/main" id="{669644A4-F4AD-B068-D922-892DFDA584D3}"/>
                  </a:ext>
                </a:extLst>
              </p:cNvPr>
              <p:cNvSpPr txBox="1">
                <a:spLocks noRot="1" noChangeAspect="1" noMove="1" noResize="1" noEditPoints="1" noAdjustHandles="1" noChangeArrowheads="1" noChangeShapeType="1" noTextEdit="1"/>
              </p:cNvSpPr>
              <p:nvPr/>
            </p:nvSpPr>
            <p:spPr>
              <a:xfrm>
                <a:off x="747878" y="4024285"/>
                <a:ext cx="565538" cy="354071"/>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FD5286A4-14C9-E9A4-2DCE-3C7D9092EF19}"/>
                  </a:ext>
                </a:extLst>
              </p:cNvPr>
              <p:cNvSpPr txBox="1"/>
              <p:nvPr/>
            </p:nvSpPr>
            <p:spPr>
              <a:xfrm>
                <a:off x="4782085" y="3896724"/>
                <a:ext cx="565538" cy="358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28" i="1">
                              <a:latin typeface="Cambria Math" panose="02040503050406030204" pitchFamily="18" charset="0"/>
                            </a:rPr>
                          </m:ctrlPr>
                        </m:sSubPr>
                        <m:e>
                          <m:r>
                            <a:rPr lang="zh-CN" altLang="en-US" sz="1728" i="1">
                              <a:latin typeface="Cambria Math" panose="02040503050406030204" pitchFamily="18" charset="0"/>
                            </a:rPr>
                            <m:t>𝜀</m:t>
                          </m:r>
                        </m:e>
                        <m:sub>
                          <m:r>
                            <m:rPr>
                              <m:sty m:val="p"/>
                            </m:rPr>
                            <a:rPr lang="en-US" altLang="zh-CN" sz="1728" i="1">
                              <a:latin typeface="Cambria Math" panose="02040503050406030204" pitchFamily="18" charset="0"/>
                            </a:rPr>
                            <m:t>t</m:t>
                          </m:r>
                          <m:r>
                            <a:rPr lang="en-US" altLang="zh-CN" sz="1728" i="1">
                              <a:latin typeface="Cambria Math" panose="02040503050406030204" pitchFamily="18" charset="0"/>
                            </a:rPr>
                            <m:t>−1</m:t>
                          </m:r>
                        </m:sub>
                      </m:sSub>
                    </m:oMath>
                  </m:oMathPara>
                </a14:m>
                <a:endParaRPr lang="zh-CN" altLang="en-US" sz="1728" dirty="0"/>
              </a:p>
            </p:txBody>
          </p:sp>
        </mc:Choice>
        <mc:Fallback xmlns="">
          <p:sp>
            <p:nvSpPr>
              <p:cNvPr id="10" name="文本框 9">
                <a:extLst>
                  <a:ext uri="{FF2B5EF4-FFF2-40B4-BE49-F238E27FC236}">
                    <a16:creationId xmlns:a16="http://schemas.microsoft.com/office/drawing/2014/main" id="{FD5286A4-14C9-E9A4-2DCE-3C7D9092EF19}"/>
                  </a:ext>
                </a:extLst>
              </p:cNvPr>
              <p:cNvSpPr txBox="1">
                <a:spLocks noRot="1" noChangeAspect="1" noMove="1" noResize="1" noEditPoints="1" noAdjustHandles="1" noChangeArrowheads="1" noChangeShapeType="1" noTextEdit="1"/>
              </p:cNvSpPr>
              <p:nvPr/>
            </p:nvSpPr>
            <p:spPr>
              <a:xfrm>
                <a:off x="4782085" y="3896724"/>
                <a:ext cx="565538" cy="358240"/>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5423827-9F9E-EE46-6BD0-20F9731FDFCE}"/>
                  </a:ext>
                </a:extLst>
              </p:cNvPr>
              <p:cNvSpPr txBox="1"/>
              <p:nvPr/>
            </p:nvSpPr>
            <p:spPr>
              <a:xfrm>
                <a:off x="1692229" y="3899867"/>
                <a:ext cx="565538" cy="358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28" i="1">
                              <a:latin typeface="Cambria Math" panose="02040503050406030204" pitchFamily="18" charset="0"/>
                            </a:rPr>
                          </m:ctrlPr>
                        </m:sSubPr>
                        <m:e>
                          <m:r>
                            <a:rPr lang="zh-CN" altLang="en-US" sz="1728" i="1">
                              <a:latin typeface="Cambria Math" panose="02040503050406030204" pitchFamily="18" charset="0"/>
                            </a:rPr>
                            <m:t>𝜀</m:t>
                          </m:r>
                        </m:e>
                        <m:sub>
                          <m:r>
                            <a:rPr lang="en-US" altLang="zh-CN" sz="1728" i="1">
                              <a:latin typeface="Cambria Math" panose="02040503050406030204" pitchFamily="18" charset="0"/>
                            </a:rPr>
                            <m:t>0</m:t>
                          </m:r>
                        </m:sub>
                      </m:sSub>
                    </m:oMath>
                  </m:oMathPara>
                </a14:m>
                <a:endParaRPr lang="zh-CN" altLang="en-US" sz="1728" dirty="0"/>
              </a:p>
            </p:txBody>
          </p:sp>
        </mc:Choice>
        <mc:Fallback xmlns="">
          <p:sp>
            <p:nvSpPr>
              <p:cNvPr id="11" name="文本框 10">
                <a:extLst>
                  <a:ext uri="{FF2B5EF4-FFF2-40B4-BE49-F238E27FC236}">
                    <a16:creationId xmlns:a16="http://schemas.microsoft.com/office/drawing/2014/main" id="{05423827-9F9E-EE46-6BD0-20F9731FDFCE}"/>
                  </a:ext>
                </a:extLst>
              </p:cNvPr>
              <p:cNvSpPr txBox="1">
                <a:spLocks noRot="1" noChangeAspect="1" noMove="1" noResize="1" noEditPoints="1" noAdjustHandles="1" noChangeArrowheads="1" noChangeShapeType="1" noTextEdit="1"/>
              </p:cNvSpPr>
              <p:nvPr/>
            </p:nvSpPr>
            <p:spPr>
              <a:xfrm>
                <a:off x="1692229" y="3899867"/>
                <a:ext cx="565538" cy="358240"/>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427D415D-FCD7-2F3C-3C7F-074FA3B5BA56}"/>
                  </a:ext>
                </a:extLst>
              </p:cNvPr>
              <p:cNvSpPr txBox="1"/>
              <p:nvPr/>
            </p:nvSpPr>
            <p:spPr>
              <a:xfrm>
                <a:off x="3208832" y="4594824"/>
                <a:ext cx="2976425" cy="499496"/>
              </a:xfrm>
              <a:prstGeom prst="rect">
                <a:avLst/>
              </a:prstGeom>
              <a:noFill/>
            </p:spPr>
            <p:txBody>
              <a:bodyPr wrap="square">
                <a:spAutoFit/>
              </a:bodyPr>
              <a:lstStyle/>
              <a:p>
                <a14:m>
                  <m:oMath xmlns:m="http://schemas.openxmlformats.org/officeDocument/2006/math">
                    <m:sSub>
                      <m:sSubPr>
                        <m:ctrlPr>
                          <a:rPr lang="en-US" altLang="zh-CN" sz="1323" i="1">
                            <a:latin typeface="Cambria Math" panose="02040503050406030204" pitchFamily="18" charset="0"/>
                          </a:rPr>
                        </m:ctrlPr>
                      </m:sSubPr>
                      <m:e>
                        <m:r>
                          <a:rPr lang="zh-CN" altLang="en-US" sz="1323" i="1">
                            <a:latin typeface="Cambria Math" panose="02040503050406030204" pitchFamily="18" charset="0"/>
                          </a:rPr>
                          <m:t>𝜀</m:t>
                        </m:r>
                      </m:e>
                      <m:sub>
                        <m:r>
                          <m:rPr>
                            <m:sty m:val="p"/>
                          </m:rPr>
                          <a:rPr lang="en-US" altLang="zh-CN" sz="1323" i="1">
                            <a:latin typeface="Cambria Math" panose="02040503050406030204" pitchFamily="18" charset="0"/>
                          </a:rPr>
                          <m:t>t</m:t>
                        </m:r>
                      </m:sub>
                    </m:sSub>
                  </m:oMath>
                </a14:m>
                <a:r>
                  <a:rPr lang="zh-CN" altLang="en-US" sz="1323" dirty="0">
                    <a:latin typeface="微软雅黑" panose="020B0503020204020204" pitchFamily="34" charset="-122"/>
                    <a:ea typeface="微软雅黑" panose="020B0503020204020204" pitchFamily="34" charset="-122"/>
                  </a:rPr>
                  <a:t>是前向过程中时刻</a:t>
                </a:r>
                <a:r>
                  <a:rPr lang="en-US" altLang="zh-CN" sz="1323" dirty="0">
                    <a:latin typeface="微软雅黑" panose="020B0503020204020204" pitchFamily="34" charset="-122"/>
                    <a:ea typeface="微软雅黑" panose="020B0503020204020204" pitchFamily="34" charset="-122"/>
                  </a:rPr>
                  <a:t>t</a:t>
                </a:r>
                <a:r>
                  <a:rPr lang="zh-CN" altLang="en-US" sz="1323" dirty="0">
                    <a:latin typeface="微软雅黑" panose="020B0503020204020204" pitchFamily="34" charset="-122"/>
                    <a:ea typeface="微软雅黑" panose="020B0503020204020204" pitchFamily="34" charset="-122"/>
                  </a:rPr>
                  <a:t>的随机高斯分布</a:t>
                </a:r>
                <a:endParaRPr lang="en-US" altLang="zh-CN" sz="1323" dirty="0">
                  <a:latin typeface="微软雅黑" panose="020B0503020204020204" pitchFamily="34" charset="-122"/>
                  <a:ea typeface="微软雅黑" panose="020B0503020204020204" pitchFamily="34" charset="-122"/>
                </a:endParaRPr>
              </a:p>
              <a:p>
                <a:r>
                  <a:rPr lang="zh-CN" altLang="en-US" sz="1323" dirty="0">
                    <a:latin typeface="微软雅黑" panose="020B0503020204020204" pitchFamily="34" charset="-122"/>
                    <a:ea typeface="微软雅黑" panose="020B0503020204020204" pitchFamily="34" charset="-122"/>
                  </a:rPr>
                  <a:t>也就是我们反向过程中需要预测的值</a:t>
                </a:r>
                <a:endParaRPr lang="zh-CN" altLang="en-US" sz="1728" dirty="0">
                  <a:latin typeface="微软雅黑" panose="020B0503020204020204" pitchFamily="34" charset="-122"/>
                  <a:ea typeface="微软雅黑" panose="020B0503020204020204" pitchFamily="34" charset="-122"/>
                </a:endParaRPr>
              </a:p>
            </p:txBody>
          </p:sp>
        </mc:Choice>
        <mc:Fallback xmlns="">
          <p:sp>
            <p:nvSpPr>
              <p:cNvPr id="15" name="文本框 14">
                <a:extLst>
                  <a:ext uri="{FF2B5EF4-FFF2-40B4-BE49-F238E27FC236}">
                    <a16:creationId xmlns:a16="http://schemas.microsoft.com/office/drawing/2014/main" id="{427D415D-FCD7-2F3C-3C7F-074FA3B5BA56}"/>
                  </a:ext>
                </a:extLst>
              </p:cNvPr>
              <p:cNvSpPr txBox="1">
                <a:spLocks noRot="1" noChangeAspect="1" noMove="1" noResize="1" noEditPoints="1" noAdjustHandles="1" noChangeArrowheads="1" noChangeShapeType="1" noTextEdit="1"/>
              </p:cNvSpPr>
              <p:nvPr/>
            </p:nvSpPr>
            <p:spPr>
              <a:xfrm>
                <a:off x="3208832" y="4594824"/>
                <a:ext cx="2976425" cy="499496"/>
              </a:xfrm>
              <a:prstGeom prst="rect">
                <a:avLst/>
              </a:prstGeom>
              <a:blipFill>
                <a:blip r:embed="rId10"/>
                <a:stretch>
                  <a:fillRect l="-409" t="-3659" b="-109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08D1AFE8-2F5A-D5B3-2E75-5C6CFD31AEF0}"/>
                  </a:ext>
                </a:extLst>
              </p:cNvPr>
              <p:cNvSpPr txBox="1"/>
              <p:nvPr/>
            </p:nvSpPr>
            <p:spPr>
              <a:xfrm>
                <a:off x="6931959" y="1770707"/>
                <a:ext cx="852357" cy="266868"/>
              </a:xfrm>
              <a:prstGeom prst="rect">
                <a:avLst/>
              </a:prstGeom>
              <a:noFill/>
            </p:spPr>
            <p:txBody>
              <a:bodyPr wrap="square">
                <a:spAutoFit/>
              </a:bodyPr>
              <a:lstStyle/>
              <a:p>
                <a14:m>
                  <m:oMath xmlns:m="http://schemas.openxmlformats.org/officeDocument/2006/math">
                    <m:r>
                      <a:rPr lang="zh-CN" altLang="en-US" sz="1134" i="1">
                        <a:latin typeface="Cambria Math" panose="02040503050406030204" pitchFamily="18" charset="0"/>
                      </a:rPr>
                      <m:t>𝜀</m:t>
                    </m:r>
                    <m:r>
                      <a:rPr lang="en-US" altLang="zh-CN" sz="1134" i="1">
                        <a:latin typeface="Cambria Math" panose="02040503050406030204" pitchFamily="18" charset="0"/>
                      </a:rPr>
                      <m:t>~</m:t>
                    </m:r>
                  </m:oMath>
                </a14:m>
                <a:r>
                  <a:rPr lang="en-US" altLang="zh-CN" sz="1134" i="1" dirty="0"/>
                  <a:t>N(0,1)</a:t>
                </a:r>
                <a:endParaRPr lang="zh-CN" altLang="en-US" sz="1134" i="1" dirty="0"/>
              </a:p>
            </p:txBody>
          </p:sp>
        </mc:Choice>
        <mc:Fallback xmlns="">
          <p:sp>
            <p:nvSpPr>
              <p:cNvPr id="16" name="文本框 15">
                <a:extLst>
                  <a:ext uri="{FF2B5EF4-FFF2-40B4-BE49-F238E27FC236}">
                    <a16:creationId xmlns:a16="http://schemas.microsoft.com/office/drawing/2014/main" id="{08D1AFE8-2F5A-D5B3-2E75-5C6CFD31AEF0}"/>
                  </a:ext>
                </a:extLst>
              </p:cNvPr>
              <p:cNvSpPr txBox="1">
                <a:spLocks noRot="1" noChangeAspect="1" noMove="1" noResize="1" noEditPoints="1" noAdjustHandles="1" noChangeArrowheads="1" noChangeShapeType="1" noTextEdit="1"/>
              </p:cNvSpPr>
              <p:nvPr/>
            </p:nvSpPr>
            <p:spPr>
              <a:xfrm>
                <a:off x="6931959" y="1770707"/>
                <a:ext cx="852357" cy="266868"/>
              </a:xfrm>
              <a:prstGeom prst="rect">
                <a:avLst/>
              </a:prstGeom>
              <a:blipFill>
                <a:blip r:embed="rId11"/>
                <a:stretch>
                  <a:fillRect t="-2273" b="-15909"/>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AE8BFA30-D413-0672-02B5-9A102F094020}"/>
              </a:ext>
            </a:extLst>
          </p:cNvPr>
          <p:cNvPicPr>
            <a:picLocks noChangeAspect="1"/>
          </p:cNvPicPr>
          <p:nvPr/>
        </p:nvPicPr>
        <p:blipFill>
          <a:blip r:embed="rId12"/>
          <a:stretch>
            <a:fillRect/>
          </a:stretch>
        </p:blipFill>
        <p:spPr>
          <a:xfrm>
            <a:off x="492755" y="2570085"/>
            <a:ext cx="3941624" cy="656937"/>
          </a:xfrm>
          <a:prstGeom prst="rect">
            <a:avLst/>
          </a:prstGeom>
        </p:spPr>
      </p:pic>
    </p:spTree>
    <p:extLst>
      <p:ext uri="{BB962C8B-B14F-4D97-AF65-F5344CB8AC3E}">
        <p14:creationId xmlns:p14="http://schemas.microsoft.com/office/powerpoint/2010/main" val="3464384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E9BB37D-7F22-4D44-961E-FF30D6666B53}"/>
              </a:ext>
            </a:extLst>
          </p:cNvPr>
          <p:cNvSpPr>
            <a:spLocks noGrp="1"/>
          </p:cNvSpPr>
          <p:nvPr>
            <p:ph type="sldNum" sz="quarter" idx="4"/>
          </p:nvPr>
        </p:nvSpPr>
        <p:spPr/>
        <p:txBody>
          <a:bodyPr/>
          <a:lstStyle/>
          <a:p>
            <a:fld id="{7BC01B97-BE90-DE43-87FD-56A468D87D54}" type="slidenum">
              <a:rPr kumimoji="1" lang="zh-CN" altLang="en-US" smtClean="0"/>
              <a:pPr/>
              <a:t>1</a:t>
            </a:fld>
            <a:endParaRPr kumimoji="1" lang="zh-CN" altLang="en-US" dirty="0">
              <a:solidFill>
                <a:schemeClr val="bg2">
                  <a:lumMod val="75000"/>
                </a:schemeClr>
              </a:solidFill>
            </a:endParaRPr>
          </a:p>
        </p:txBody>
      </p:sp>
      <p:sp>
        <p:nvSpPr>
          <p:cNvPr id="12" name="标题 1">
            <a:extLst>
              <a:ext uri="{FF2B5EF4-FFF2-40B4-BE49-F238E27FC236}">
                <a16:creationId xmlns:a16="http://schemas.microsoft.com/office/drawing/2014/main" id="{D7E77494-99D3-3943-A439-2D9462A0C133}"/>
              </a:ext>
            </a:extLst>
          </p:cNvPr>
          <p:cNvSpPr txBox="1">
            <a:spLocks/>
          </p:cNvSpPr>
          <p:nvPr/>
        </p:nvSpPr>
        <p:spPr>
          <a:xfrm>
            <a:off x="917960" y="1175422"/>
            <a:ext cx="1148050" cy="581569"/>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r>
              <a:rPr kumimoji="1" lang="zh-CN" altLang="en-US" sz="1889" kern="0" dirty="0">
                <a:solidFill>
                  <a:srgbClr val="102391"/>
                </a:solidFill>
                <a:latin typeface="微软雅黑" charset="0"/>
                <a:ea typeface="微软雅黑" charset="0"/>
                <a:cs typeface="微软雅黑" charset="0"/>
              </a:rPr>
              <a:t>目  录</a:t>
            </a:r>
            <a:br>
              <a:rPr kumimoji="1" lang="en-US" altLang="zh-CN" sz="3401" kern="0" dirty="0">
                <a:solidFill>
                  <a:srgbClr val="102391"/>
                </a:solidFill>
                <a:latin typeface="微软雅黑" charset="0"/>
                <a:ea typeface="微软雅黑" charset="0"/>
                <a:cs typeface="微软雅黑" charset="0"/>
              </a:rPr>
            </a:br>
            <a:endParaRPr kumimoji="1" lang="zh-CN" altLang="en-US" sz="2078" kern="0" dirty="0">
              <a:latin typeface="微软雅黑" panose="020B0503020204020204" charset="-122"/>
              <a:ea typeface="微软雅黑" panose="020B0503020204020204" charset="-122"/>
            </a:endParaRPr>
          </a:p>
        </p:txBody>
      </p:sp>
      <p:sp>
        <p:nvSpPr>
          <p:cNvPr id="2" name="标题 1">
            <a:extLst>
              <a:ext uri="{FF2B5EF4-FFF2-40B4-BE49-F238E27FC236}">
                <a16:creationId xmlns:a16="http://schemas.microsoft.com/office/drawing/2014/main" id="{4666A745-8C8A-CBC4-0C2B-A53E218C13DE}"/>
              </a:ext>
            </a:extLst>
          </p:cNvPr>
          <p:cNvSpPr txBox="1">
            <a:spLocks/>
          </p:cNvSpPr>
          <p:nvPr/>
        </p:nvSpPr>
        <p:spPr>
          <a:xfrm>
            <a:off x="1185413" y="2025828"/>
            <a:ext cx="2751491"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虚拟试穿研究现状</a:t>
            </a:r>
            <a:endParaRPr kumimoji="1" lang="zh-CN" altLang="en-US" sz="2078" kern="0" dirty="0">
              <a:latin typeface="微软雅黑" panose="020B0503020204020204" charset="-122"/>
              <a:ea typeface="微软雅黑" panose="020B0503020204020204" charset="-122"/>
            </a:endParaRPr>
          </a:p>
        </p:txBody>
      </p:sp>
      <p:sp>
        <p:nvSpPr>
          <p:cNvPr id="5" name="标题 1">
            <a:extLst>
              <a:ext uri="{FF2B5EF4-FFF2-40B4-BE49-F238E27FC236}">
                <a16:creationId xmlns:a16="http://schemas.microsoft.com/office/drawing/2014/main" id="{1E55B755-9F67-A9D7-A71B-7E48DA750FDF}"/>
              </a:ext>
            </a:extLst>
          </p:cNvPr>
          <p:cNvSpPr txBox="1">
            <a:spLocks/>
          </p:cNvSpPr>
          <p:nvPr/>
        </p:nvSpPr>
        <p:spPr>
          <a:xfrm>
            <a:off x="1185413" y="2639634"/>
            <a:ext cx="2751491"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扩散模型</a:t>
            </a:r>
            <a:endParaRPr kumimoji="1" lang="zh-CN" altLang="en-US" sz="2078" kern="0" dirty="0">
              <a:latin typeface="微软雅黑" panose="020B0503020204020204" charset="-122"/>
              <a:ea typeface="微软雅黑" panose="020B0503020204020204" charset="-122"/>
            </a:endParaRPr>
          </a:p>
        </p:txBody>
      </p:sp>
      <p:sp>
        <p:nvSpPr>
          <p:cNvPr id="6" name="标题 1">
            <a:extLst>
              <a:ext uri="{FF2B5EF4-FFF2-40B4-BE49-F238E27FC236}">
                <a16:creationId xmlns:a16="http://schemas.microsoft.com/office/drawing/2014/main" id="{C9FFE2E2-43CF-E9B0-DA28-E95D2ACCEB8F}"/>
              </a:ext>
            </a:extLst>
          </p:cNvPr>
          <p:cNvSpPr txBox="1">
            <a:spLocks/>
          </p:cNvSpPr>
          <p:nvPr/>
        </p:nvSpPr>
        <p:spPr>
          <a:xfrm>
            <a:off x="1185413" y="3289073"/>
            <a:ext cx="2751491"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论文分享</a:t>
            </a:r>
            <a:endParaRPr kumimoji="1" lang="zh-CN" altLang="en-US" sz="2078" kern="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624074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5607FA2-21F7-B16C-0E66-4411DF6E74D5}"/>
              </a:ext>
            </a:extLst>
          </p:cNvPr>
          <p:cNvSpPr>
            <a:spLocks noGrp="1"/>
          </p:cNvSpPr>
          <p:nvPr>
            <p:ph type="sldNum" sz="quarter" idx="4"/>
          </p:nvPr>
        </p:nvSpPr>
        <p:spPr/>
        <p:txBody>
          <a:bodyPr/>
          <a:lstStyle/>
          <a:p>
            <a:fld id="{7BC01B97-BE90-DE43-87FD-56A468D87D54}" type="slidenum">
              <a:rPr kumimoji="1" lang="zh-CN" altLang="en-US" smtClean="0"/>
              <a:pPr/>
              <a:t>19</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238D5835-2A16-1351-53C8-4F426B8C407E}"/>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目标优化</a:t>
            </a:r>
            <a:endParaRPr kumimoji="1" lang="zh-CN" altLang="en-US" sz="2078" kern="0" dirty="0">
              <a:latin typeface="微软雅黑" panose="020B0503020204020204" charset="-122"/>
              <a:ea typeface="微软雅黑" panose="020B0503020204020204" charset="-122"/>
            </a:endParaRPr>
          </a:p>
        </p:txBody>
      </p:sp>
      <p:pic>
        <p:nvPicPr>
          <p:cNvPr id="7" name="图片 6">
            <a:extLst>
              <a:ext uri="{FF2B5EF4-FFF2-40B4-BE49-F238E27FC236}">
                <a16:creationId xmlns:a16="http://schemas.microsoft.com/office/drawing/2014/main" id="{59CF30F2-AD6A-5A1D-A9A9-599BB7E88FB2}"/>
              </a:ext>
            </a:extLst>
          </p:cNvPr>
          <p:cNvPicPr>
            <a:picLocks noChangeAspect="1"/>
          </p:cNvPicPr>
          <p:nvPr/>
        </p:nvPicPr>
        <p:blipFill>
          <a:blip r:embed="rId3"/>
          <a:stretch>
            <a:fillRect/>
          </a:stretch>
        </p:blipFill>
        <p:spPr>
          <a:xfrm>
            <a:off x="17545" y="1472241"/>
            <a:ext cx="8639175" cy="3913519"/>
          </a:xfrm>
          <a:prstGeom prst="rect">
            <a:avLst/>
          </a:prstGeom>
        </p:spPr>
      </p:pic>
      <p:sp>
        <p:nvSpPr>
          <p:cNvPr id="12" name="矩形 11">
            <a:extLst>
              <a:ext uri="{FF2B5EF4-FFF2-40B4-BE49-F238E27FC236}">
                <a16:creationId xmlns:a16="http://schemas.microsoft.com/office/drawing/2014/main" id="{A11AF060-29D3-1BEE-959C-14CF660B2CCA}"/>
              </a:ext>
            </a:extLst>
          </p:cNvPr>
          <p:cNvSpPr/>
          <p:nvPr/>
        </p:nvSpPr>
        <p:spPr>
          <a:xfrm>
            <a:off x="6488126" y="2323471"/>
            <a:ext cx="467724" cy="212602"/>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4" name="文本框 13">
            <a:extLst>
              <a:ext uri="{FF2B5EF4-FFF2-40B4-BE49-F238E27FC236}">
                <a16:creationId xmlns:a16="http://schemas.microsoft.com/office/drawing/2014/main" id="{C10FC7BF-B860-BB55-FF31-09A458B25CF4}"/>
              </a:ext>
            </a:extLst>
          </p:cNvPr>
          <p:cNvSpPr txBox="1"/>
          <p:nvPr/>
        </p:nvSpPr>
        <p:spPr>
          <a:xfrm>
            <a:off x="7103874" y="2138519"/>
            <a:ext cx="1492716" cy="223266"/>
          </a:xfrm>
          <a:prstGeom prst="rect">
            <a:avLst/>
          </a:prstGeom>
        </p:spPr>
        <p:txBody>
          <a:bodyPr wrap="none" rtlCol="0">
            <a:spAutoFit/>
          </a:bodyPr>
          <a:lstStyle/>
          <a:p>
            <a:pPr defTabSz="863954"/>
            <a:r>
              <a:rPr lang="zh-CN" altLang="en-US" sz="851" dirty="0">
                <a:latin typeface="微软雅黑" panose="020B0503020204020204" pitchFamily="34" charset="-122"/>
                <a:ea typeface="微软雅黑" panose="020B0503020204020204" pitchFamily="34" charset="-122"/>
              </a:rPr>
              <a:t>高斯分布，反向生成的起点</a:t>
            </a:r>
          </a:p>
        </p:txBody>
      </p:sp>
      <p:cxnSp>
        <p:nvCxnSpPr>
          <p:cNvPr id="16" name="直接箭头连接符 15">
            <a:extLst>
              <a:ext uri="{FF2B5EF4-FFF2-40B4-BE49-F238E27FC236}">
                <a16:creationId xmlns:a16="http://schemas.microsoft.com/office/drawing/2014/main" id="{DF9F4F19-6392-D123-CF14-52C4FBDEF3C1}"/>
              </a:ext>
            </a:extLst>
          </p:cNvPr>
          <p:cNvCxnSpPr>
            <a:stCxn id="12" idx="3"/>
          </p:cNvCxnSpPr>
          <p:nvPr/>
        </p:nvCxnSpPr>
        <p:spPr>
          <a:xfrm flipV="1">
            <a:off x="6955849" y="2284437"/>
            <a:ext cx="212602" cy="145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9120A631-FD41-7123-977F-4955EE12903A}"/>
              </a:ext>
            </a:extLst>
          </p:cNvPr>
          <p:cNvSpPr/>
          <p:nvPr/>
        </p:nvSpPr>
        <p:spPr>
          <a:xfrm>
            <a:off x="5838736" y="2312460"/>
            <a:ext cx="521827" cy="212602"/>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cxnSp>
        <p:nvCxnSpPr>
          <p:cNvPr id="20" name="直接箭头连接符 19">
            <a:extLst>
              <a:ext uri="{FF2B5EF4-FFF2-40B4-BE49-F238E27FC236}">
                <a16:creationId xmlns:a16="http://schemas.microsoft.com/office/drawing/2014/main" id="{B1571464-4CDB-D702-A5F2-24F0DBD59413}"/>
              </a:ext>
            </a:extLst>
          </p:cNvPr>
          <p:cNvCxnSpPr>
            <a:cxnSpLocks/>
          </p:cNvCxnSpPr>
          <p:nvPr/>
        </p:nvCxnSpPr>
        <p:spPr>
          <a:xfrm flipH="1" flipV="1">
            <a:off x="5838736" y="2095427"/>
            <a:ext cx="180017" cy="223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A1DE14E6-76BE-5CFE-AB29-D3366279157F}"/>
              </a:ext>
            </a:extLst>
          </p:cNvPr>
          <p:cNvSpPr txBox="1"/>
          <p:nvPr/>
        </p:nvSpPr>
        <p:spPr>
          <a:xfrm>
            <a:off x="5332637" y="1949308"/>
            <a:ext cx="779381" cy="194027"/>
          </a:xfrm>
          <a:prstGeom prst="rect">
            <a:avLst/>
          </a:prstGeom>
        </p:spPr>
        <p:txBody>
          <a:bodyPr wrap="none" rtlCol="0">
            <a:spAutoFit/>
          </a:bodyPr>
          <a:lstStyle/>
          <a:p>
            <a:pPr defTabSz="863954"/>
            <a:r>
              <a:rPr lang="zh-CN" altLang="en-US" sz="661" dirty="0">
                <a:latin typeface="微软雅黑" panose="020B0503020204020204" pitchFamily="34" charset="-122"/>
                <a:ea typeface="微软雅黑" panose="020B0503020204020204" pitchFamily="34" charset="-122"/>
              </a:rPr>
              <a:t>前向预测的终点</a:t>
            </a:r>
          </a:p>
        </p:txBody>
      </p:sp>
      <p:sp>
        <p:nvSpPr>
          <p:cNvPr id="23" name="矩形 22">
            <a:extLst>
              <a:ext uri="{FF2B5EF4-FFF2-40B4-BE49-F238E27FC236}">
                <a16:creationId xmlns:a16="http://schemas.microsoft.com/office/drawing/2014/main" id="{4F4CE22B-0E04-4B97-F13C-04CA3D86355F}"/>
              </a:ext>
            </a:extLst>
          </p:cNvPr>
          <p:cNvSpPr/>
          <p:nvPr/>
        </p:nvSpPr>
        <p:spPr>
          <a:xfrm>
            <a:off x="2066010" y="4789651"/>
            <a:ext cx="1743334" cy="382683"/>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Tree>
    <p:extLst>
      <p:ext uri="{BB962C8B-B14F-4D97-AF65-F5344CB8AC3E}">
        <p14:creationId xmlns:p14="http://schemas.microsoft.com/office/powerpoint/2010/main" val="1848150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CD15A22-F907-C004-C183-252DBBD8600D}"/>
              </a:ext>
            </a:extLst>
          </p:cNvPr>
          <p:cNvSpPr>
            <a:spLocks noGrp="1"/>
          </p:cNvSpPr>
          <p:nvPr>
            <p:ph type="sldNum" sz="quarter" idx="4"/>
          </p:nvPr>
        </p:nvSpPr>
        <p:spPr/>
        <p:txBody>
          <a:bodyPr/>
          <a:lstStyle/>
          <a:p>
            <a:fld id="{7BC01B97-BE90-DE43-87FD-56A468D87D54}" type="slidenum">
              <a:rPr kumimoji="1" lang="zh-CN" altLang="en-US" smtClean="0"/>
              <a:pPr/>
              <a:t>20</a:t>
            </a:fld>
            <a:endParaRPr kumimoji="1" lang="zh-CN" altLang="en-US" dirty="0">
              <a:solidFill>
                <a:schemeClr val="bg2">
                  <a:lumMod val="75000"/>
                </a:schemeClr>
              </a:solidFill>
            </a:endParaRPr>
          </a:p>
        </p:txBody>
      </p:sp>
      <p:pic>
        <p:nvPicPr>
          <p:cNvPr id="4" name="图片 3">
            <a:extLst>
              <a:ext uri="{FF2B5EF4-FFF2-40B4-BE49-F238E27FC236}">
                <a16:creationId xmlns:a16="http://schemas.microsoft.com/office/drawing/2014/main" id="{B017E40B-C4B2-67CB-7863-E9AEDB94DACF}"/>
              </a:ext>
            </a:extLst>
          </p:cNvPr>
          <p:cNvPicPr>
            <a:picLocks noChangeAspect="1"/>
          </p:cNvPicPr>
          <p:nvPr/>
        </p:nvPicPr>
        <p:blipFill>
          <a:blip r:embed="rId3"/>
          <a:stretch>
            <a:fillRect/>
          </a:stretch>
        </p:blipFill>
        <p:spPr>
          <a:xfrm>
            <a:off x="-1" y="1485315"/>
            <a:ext cx="8639175" cy="3887370"/>
          </a:xfrm>
          <a:prstGeom prst="rect">
            <a:avLst/>
          </a:prstGeom>
        </p:spPr>
      </p:pic>
      <p:pic>
        <p:nvPicPr>
          <p:cNvPr id="6" name="图片 5">
            <a:extLst>
              <a:ext uri="{FF2B5EF4-FFF2-40B4-BE49-F238E27FC236}">
                <a16:creationId xmlns:a16="http://schemas.microsoft.com/office/drawing/2014/main" id="{6A10BB15-3754-198A-C3B5-250169525E5A}"/>
              </a:ext>
            </a:extLst>
          </p:cNvPr>
          <p:cNvPicPr>
            <a:picLocks noChangeAspect="1"/>
          </p:cNvPicPr>
          <p:nvPr/>
        </p:nvPicPr>
        <p:blipFill>
          <a:blip r:embed="rId4"/>
          <a:stretch>
            <a:fillRect/>
          </a:stretch>
        </p:blipFill>
        <p:spPr>
          <a:xfrm>
            <a:off x="8444060" y="4959734"/>
            <a:ext cx="212603" cy="537473"/>
          </a:xfrm>
          <a:prstGeom prst="rect">
            <a:avLst/>
          </a:prstGeom>
        </p:spPr>
      </p:pic>
      <p:sp>
        <p:nvSpPr>
          <p:cNvPr id="7" name="矩形 6">
            <a:extLst>
              <a:ext uri="{FF2B5EF4-FFF2-40B4-BE49-F238E27FC236}">
                <a16:creationId xmlns:a16="http://schemas.microsoft.com/office/drawing/2014/main" id="{F98F5513-7FFE-22AB-3DA6-CF7FC6D799BC}"/>
              </a:ext>
            </a:extLst>
          </p:cNvPr>
          <p:cNvSpPr/>
          <p:nvPr/>
        </p:nvSpPr>
        <p:spPr>
          <a:xfrm>
            <a:off x="3894383" y="1485315"/>
            <a:ext cx="1020489" cy="285392"/>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pic>
        <p:nvPicPr>
          <p:cNvPr id="8" name="图片 7">
            <a:extLst>
              <a:ext uri="{FF2B5EF4-FFF2-40B4-BE49-F238E27FC236}">
                <a16:creationId xmlns:a16="http://schemas.microsoft.com/office/drawing/2014/main" id="{9E58CCB1-EEC1-1072-FD8C-8ECD2B460DF5}"/>
              </a:ext>
            </a:extLst>
          </p:cNvPr>
          <p:cNvPicPr>
            <a:picLocks noChangeAspect="1"/>
          </p:cNvPicPr>
          <p:nvPr/>
        </p:nvPicPr>
        <p:blipFill>
          <a:blip r:embed="rId5"/>
          <a:stretch>
            <a:fillRect/>
          </a:stretch>
        </p:blipFill>
        <p:spPr>
          <a:xfrm>
            <a:off x="4105597" y="5231178"/>
            <a:ext cx="3851558" cy="847661"/>
          </a:xfrm>
          <a:prstGeom prst="rect">
            <a:avLst/>
          </a:prstGeom>
        </p:spPr>
      </p:pic>
      <p:sp>
        <p:nvSpPr>
          <p:cNvPr id="9" name="矩形 8">
            <a:extLst>
              <a:ext uri="{FF2B5EF4-FFF2-40B4-BE49-F238E27FC236}">
                <a16:creationId xmlns:a16="http://schemas.microsoft.com/office/drawing/2014/main" id="{8917908F-89F9-359F-FACD-D83926165643}"/>
              </a:ext>
            </a:extLst>
          </p:cNvPr>
          <p:cNvSpPr/>
          <p:nvPr/>
        </p:nvSpPr>
        <p:spPr>
          <a:xfrm>
            <a:off x="5425115" y="5244017"/>
            <a:ext cx="1020489" cy="285392"/>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FE13D17-4B75-F4BF-74DB-4AAE79ECED5C}"/>
                  </a:ext>
                </a:extLst>
              </p:cNvPr>
              <p:cNvSpPr txBox="1"/>
              <p:nvPr/>
            </p:nvSpPr>
            <p:spPr>
              <a:xfrm>
                <a:off x="4105597" y="1198207"/>
                <a:ext cx="1608389" cy="266868"/>
              </a:xfrm>
              <a:prstGeom prst="rect">
                <a:avLst/>
              </a:prstGeom>
            </p:spPr>
            <p:txBody>
              <a:bodyPr wrap="none" rtlCol="0">
                <a:spAutoFit/>
              </a:bodyPr>
              <a:lstStyle/>
              <a:p>
                <a:pPr defTabSz="863954"/>
                <a:r>
                  <a:rPr lang="zh-CN" altLang="en-US" sz="1134" dirty="0">
                    <a:latin typeface="微软雅黑" panose="020B0503020204020204" pitchFamily="34" charset="-122"/>
                    <a:ea typeface="微软雅黑" panose="020B0503020204020204" pitchFamily="34" charset="-122"/>
                  </a:rPr>
                  <a:t>反向生成过程中预测</a:t>
                </a:r>
                <a14:m>
                  <m:oMath xmlns:m="http://schemas.openxmlformats.org/officeDocument/2006/math">
                    <m:sSub>
                      <m:sSubPr>
                        <m:ctrlPr>
                          <a:rPr lang="en-US" altLang="zh-CN" sz="1134" i="1">
                            <a:latin typeface="Cambria Math" panose="02040503050406030204" pitchFamily="18" charset="0"/>
                          </a:rPr>
                        </m:ctrlPr>
                      </m:sSubPr>
                      <m:e>
                        <m:r>
                          <a:rPr lang="zh-CN" altLang="en-US" sz="1134" i="1">
                            <a:latin typeface="Cambria Math" panose="02040503050406030204" pitchFamily="18" charset="0"/>
                          </a:rPr>
                          <m:t>𝜀</m:t>
                        </m:r>
                      </m:e>
                      <m:sub>
                        <m:r>
                          <m:rPr>
                            <m:sty m:val="p"/>
                          </m:rPr>
                          <a:rPr lang="en-US" altLang="zh-CN" sz="1134" i="1">
                            <a:latin typeface="Cambria Math" panose="02040503050406030204" pitchFamily="18" charset="0"/>
                          </a:rPr>
                          <m:t>t</m:t>
                        </m:r>
                      </m:sub>
                    </m:sSub>
                  </m:oMath>
                </a14:m>
                <a:endParaRPr lang="zh-CN" altLang="en-US" sz="1134" dirty="0">
                  <a:latin typeface="微软雅黑" panose="020B0503020204020204" pitchFamily="34" charset="-122"/>
                  <a:ea typeface="微软雅黑" panose="020B0503020204020204" pitchFamily="34" charset="-122"/>
                </a:endParaRPr>
              </a:p>
            </p:txBody>
          </p:sp>
        </mc:Choice>
        <mc:Fallback xmlns="">
          <p:sp>
            <p:nvSpPr>
              <p:cNvPr id="10" name="文本框 9">
                <a:extLst>
                  <a:ext uri="{FF2B5EF4-FFF2-40B4-BE49-F238E27FC236}">
                    <a16:creationId xmlns:a16="http://schemas.microsoft.com/office/drawing/2014/main" id="{BFE13D17-4B75-F4BF-74DB-4AAE79ECED5C}"/>
                  </a:ext>
                </a:extLst>
              </p:cNvPr>
              <p:cNvSpPr txBox="1">
                <a:spLocks noRot="1" noChangeAspect="1" noMove="1" noResize="1" noEditPoints="1" noAdjustHandles="1" noChangeArrowheads="1" noChangeShapeType="1" noTextEdit="1"/>
              </p:cNvSpPr>
              <p:nvPr/>
            </p:nvSpPr>
            <p:spPr>
              <a:xfrm>
                <a:off x="4105597" y="1198207"/>
                <a:ext cx="1608389" cy="266868"/>
              </a:xfrm>
              <a:prstGeom prst="rect">
                <a:avLst/>
              </a:prstGeom>
              <a:blipFill>
                <a:blip r:embed="rId6"/>
                <a:stretch>
                  <a:fillRect t="-2326" b="-18605"/>
                </a:stretch>
              </a:blipFill>
            </p:spPr>
            <p:txBody>
              <a:bodyPr/>
              <a:lstStyle/>
              <a:p>
                <a:r>
                  <a:rPr lang="zh-CN" altLang="en-US">
                    <a:noFill/>
                  </a:rPr>
                  <a:t> </a:t>
                </a:r>
              </a:p>
            </p:txBody>
          </p:sp>
        </mc:Fallback>
      </mc:AlternateContent>
      <p:sp>
        <p:nvSpPr>
          <p:cNvPr id="11" name="标题 1">
            <a:extLst>
              <a:ext uri="{FF2B5EF4-FFF2-40B4-BE49-F238E27FC236}">
                <a16:creationId xmlns:a16="http://schemas.microsoft.com/office/drawing/2014/main" id="{FFFA2076-0DB8-480D-1D92-32482C894F88}"/>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目标优化</a:t>
            </a:r>
            <a:endParaRPr kumimoji="1" lang="zh-CN" altLang="en-US" sz="2078" kern="0" dirty="0">
              <a:latin typeface="微软雅黑" panose="020B0503020204020204" charset="-122"/>
              <a:ea typeface="微软雅黑" panose="020B0503020204020204" charset="-122"/>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76CB32E9-B640-DFC2-DBD0-800827BE13EB}"/>
                  </a:ext>
                </a:extLst>
              </p:cNvPr>
              <p:cNvSpPr txBox="1"/>
              <p:nvPr/>
            </p:nvSpPr>
            <p:spPr>
              <a:xfrm>
                <a:off x="2278883" y="1228259"/>
                <a:ext cx="1316642" cy="266868"/>
              </a:xfrm>
              <a:prstGeom prst="rect">
                <a:avLst/>
              </a:prstGeom>
            </p:spPr>
            <p:txBody>
              <a:bodyPr wrap="none" rtlCol="0">
                <a:spAutoFit/>
              </a:bodyPr>
              <a:lstStyle/>
              <a:p>
                <a:pPr defTabSz="863954"/>
                <a:r>
                  <a:rPr lang="zh-CN" altLang="en-US" sz="1134" dirty="0">
                    <a:latin typeface="微软雅黑" panose="020B0503020204020204" pitchFamily="34" charset="-122"/>
                    <a:ea typeface="微软雅黑" panose="020B0503020204020204" pitchFamily="34" charset="-122"/>
                  </a:rPr>
                  <a:t>反向过程中计算</a:t>
                </a:r>
                <a14:m>
                  <m:oMath xmlns:m="http://schemas.openxmlformats.org/officeDocument/2006/math">
                    <m:sSub>
                      <m:sSubPr>
                        <m:ctrlPr>
                          <a:rPr lang="en-US" altLang="zh-CN" sz="1134" i="1">
                            <a:latin typeface="Cambria Math" panose="02040503050406030204" pitchFamily="18" charset="0"/>
                          </a:rPr>
                        </m:ctrlPr>
                      </m:sSubPr>
                      <m:e>
                        <m:r>
                          <a:rPr lang="zh-CN" altLang="en-US" sz="1134" i="1">
                            <a:latin typeface="Cambria Math" panose="02040503050406030204" pitchFamily="18" charset="0"/>
                          </a:rPr>
                          <m:t>𝜀</m:t>
                        </m:r>
                      </m:e>
                      <m:sub>
                        <m:r>
                          <m:rPr>
                            <m:sty m:val="p"/>
                          </m:rPr>
                          <a:rPr lang="en-US" altLang="zh-CN" sz="1134" i="1">
                            <a:latin typeface="Cambria Math" panose="02040503050406030204" pitchFamily="18" charset="0"/>
                          </a:rPr>
                          <m:t>t</m:t>
                        </m:r>
                      </m:sub>
                    </m:sSub>
                  </m:oMath>
                </a14:m>
                <a:endParaRPr lang="zh-CN" altLang="en-US" sz="1134" dirty="0">
                  <a:latin typeface="微软雅黑" panose="020B0503020204020204" pitchFamily="34" charset="-122"/>
                  <a:ea typeface="微软雅黑" panose="020B0503020204020204" pitchFamily="34" charset="-122"/>
                </a:endParaRPr>
              </a:p>
            </p:txBody>
          </p:sp>
        </mc:Choice>
        <mc:Fallback xmlns="">
          <p:sp>
            <p:nvSpPr>
              <p:cNvPr id="12" name="文本框 11">
                <a:extLst>
                  <a:ext uri="{FF2B5EF4-FFF2-40B4-BE49-F238E27FC236}">
                    <a16:creationId xmlns:a16="http://schemas.microsoft.com/office/drawing/2014/main" id="{76CB32E9-B640-DFC2-DBD0-800827BE13EB}"/>
                  </a:ext>
                </a:extLst>
              </p:cNvPr>
              <p:cNvSpPr txBox="1">
                <a:spLocks noRot="1" noChangeAspect="1" noMove="1" noResize="1" noEditPoints="1" noAdjustHandles="1" noChangeArrowheads="1" noChangeShapeType="1" noTextEdit="1"/>
              </p:cNvSpPr>
              <p:nvPr/>
            </p:nvSpPr>
            <p:spPr>
              <a:xfrm>
                <a:off x="2278883" y="1228259"/>
                <a:ext cx="1316642" cy="266868"/>
              </a:xfrm>
              <a:prstGeom prst="rect">
                <a:avLst/>
              </a:prstGeom>
              <a:blipFill>
                <a:blip r:embed="rId7"/>
                <a:stretch>
                  <a:fillRect b="-18182"/>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1E68370D-3F86-160D-E06D-140490A25C04}"/>
              </a:ext>
            </a:extLst>
          </p:cNvPr>
          <p:cNvSpPr/>
          <p:nvPr/>
        </p:nvSpPr>
        <p:spPr>
          <a:xfrm>
            <a:off x="2402586" y="1485315"/>
            <a:ext cx="1403171" cy="285392"/>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cxnSp>
        <p:nvCxnSpPr>
          <p:cNvPr id="15" name="连接符: 肘形 14">
            <a:extLst>
              <a:ext uri="{FF2B5EF4-FFF2-40B4-BE49-F238E27FC236}">
                <a16:creationId xmlns:a16="http://schemas.microsoft.com/office/drawing/2014/main" id="{0FE67FF1-1522-4071-AB6F-E999A86B54AF}"/>
              </a:ext>
            </a:extLst>
          </p:cNvPr>
          <p:cNvCxnSpPr>
            <a:cxnSpLocks/>
            <a:stCxn id="13" idx="2"/>
            <a:endCxn id="7" idx="2"/>
          </p:cNvCxnSpPr>
          <p:nvPr/>
        </p:nvCxnSpPr>
        <p:spPr>
          <a:xfrm rot="16200000" flipH="1">
            <a:off x="3754400" y="1120478"/>
            <a:ext cx="11999" cy="1300457"/>
          </a:xfrm>
          <a:prstGeom prst="bentConnector3">
            <a:avLst>
              <a:gd name="adj1" fmla="val 1800000"/>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80800BF-92D1-B37B-05BB-CC050734B0F2}"/>
              </a:ext>
            </a:extLst>
          </p:cNvPr>
          <p:cNvSpPr/>
          <p:nvPr/>
        </p:nvSpPr>
        <p:spPr>
          <a:xfrm>
            <a:off x="152593" y="4959733"/>
            <a:ext cx="3571710" cy="438353"/>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Tree>
    <p:extLst>
      <p:ext uri="{BB962C8B-B14F-4D97-AF65-F5344CB8AC3E}">
        <p14:creationId xmlns:p14="http://schemas.microsoft.com/office/powerpoint/2010/main" val="3741711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A01EEE4-AC83-3F30-E270-F8BBA622B0B7}"/>
              </a:ext>
            </a:extLst>
          </p:cNvPr>
          <p:cNvSpPr>
            <a:spLocks noGrp="1"/>
          </p:cNvSpPr>
          <p:nvPr>
            <p:ph type="sldNum" sz="quarter" idx="4"/>
          </p:nvPr>
        </p:nvSpPr>
        <p:spPr/>
        <p:txBody>
          <a:bodyPr/>
          <a:lstStyle/>
          <a:p>
            <a:fld id="{7BC01B97-BE90-DE43-87FD-56A468D87D54}" type="slidenum">
              <a:rPr kumimoji="1" lang="zh-CN" altLang="en-US" smtClean="0"/>
              <a:pPr/>
              <a:t>21</a:t>
            </a:fld>
            <a:endParaRPr kumimoji="1" lang="zh-CN" altLang="en-US" dirty="0">
              <a:solidFill>
                <a:schemeClr val="bg2">
                  <a:lumMod val="75000"/>
                </a:schemeClr>
              </a:solidFill>
            </a:endParaRPr>
          </a:p>
        </p:txBody>
      </p:sp>
      <p:pic>
        <p:nvPicPr>
          <p:cNvPr id="4" name="图片 3">
            <a:extLst>
              <a:ext uri="{FF2B5EF4-FFF2-40B4-BE49-F238E27FC236}">
                <a16:creationId xmlns:a16="http://schemas.microsoft.com/office/drawing/2014/main" id="{067DDD37-97E4-B5E6-9E17-F2AD5F280BBA}"/>
              </a:ext>
            </a:extLst>
          </p:cNvPr>
          <p:cNvPicPr>
            <a:picLocks noChangeAspect="1"/>
          </p:cNvPicPr>
          <p:nvPr/>
        </p:nvPicPr>
        <p:blipFill>
          <a:blip r:embed="rId3"/>
          <a:stretch>
            <a:fillRect/>
          </a:stretch>
        </p:blipFill>
        <p:spPr>
          <a:xfrm>
            <a:off x="152594" y="1388023"/>
            <a:ext cx="8133686" cy="4443124"/>
          </a:xfrm>
          <a:prstGeom prst="rect">
            <a:avLst/>
          </a:prstGeom>
        </p:spPr>
      </p:pic>
      <p:sp>
        <p:nvSpPr>
          <p:cNvPr id="5" name="标题 1">
            <a:extLst>
              <a:ext uri="{FF2B5EF4-FFF2-40B4-BE49-F238E27FC236}">
                <a16:creationId xmlns:a16="http://schemas.microsoft.com/office/drawing/2014/main" id="{FB74A731-053B-FABA-CB62-852E55C48C3F}"/>
              </a:ext>
            </a:extLst>
          </p:cNvPr>
          <p:cNvSpPr txBox="1">
            <a:spLocks/>
          </p:cNvSpPr>
          <p:nvPr/>
        </p:nvSpPr>
        <p:spPr>
          <a:xfrm>
            <a:off x="152593" y="707698"/>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目标优化</a:t>
            </a:r>
            <a:endParaRPr kumimoji="1" lang="zh-CN" altLang="en-US" sz="2078" kern="0" dirty="0">
              <a:latin typeface="微软雅黑" panose="020B0503020204020204" charset="-122"/>
              <a:ea typeface="微软雅黑" panose="020B0503020204020204" charset="-122"/>
            </a:endParaRPr>
          </a:p>
        </p:txBody>
      </p:sp>
      <p:sp>
        <p:nvSpPr>
          <p:cNvPr id="8" name="矩形 7">
            <a:extLst>
              <a:ext uri="{FF2B5EF4-FFF2-40B4-BE49-F238E27FC236}">
                <a16:creationId xmlns:a16="http://schemas.microsoft.com/office/drawing/2014/main" id="{CE9D842F-0545-CD99-8B56-DE6DA14288B1}"/>
              </a:ext>
            </a:extLst>
          </p:cNvPr>
          <p:cNvSpPr/>
          <p:nvPr/>
        </p:nvSpPr>
        <p:spPr>
          <a:xfrm>
            <a:off x="3426660" y="1388024"/>
            <a:ext cx="1105529" cy="637805"/>
          </a:xfrm>
          <a:prstGeom prst="rect">
            <a:avLst/>
          </a:prstGeom>
          <a:solidFill>
            <a:schemeClr val="bg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9" name="矩形 8">
            <a:extLst>
              <a:ext uri="{FF2B5EF4-FFF2-40B4-BE49-F238E27FC236}">
                <a16:creationId xmlns:a16="http://schemas.microsoft.com/office/drawing/2014/main" id="{2D6FF557-2804-1451-7A32-ED164886DCAA}"/>
              </a:ext>
            </a:extLst>
          </p:cNvPr>
          <p:cNvSpPr/>
          <p:nvPr/>
        </p:nvSpPr>
        <p:spPr>
          <a:xfrm>
            <a:off x="4551760" y="1344969"/>
            <a:ext cx="1341080" cy="637805"/>
          </a:xfrm>
          <a:prstGeom prst="rect">
            <a:avLst/>
          </a:prstGeom>
          <a:solidFill>
            <a:schemeClr val="bg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0" name="矩形 9">
            <a:extLst>
              <a:ext uri="{FF2B5EF4-FFF2-40B4-BE49-F238E27FC236}">
                <a16:creationId xmlns:a16="http://schemas.microsoft.com/office/drawing/2014/main" id="{FCB162EE-56F9-0176-CD14-75151E10775D}"/>
              </a:ext>
            </a:extLst>
          </p:cNvPr>
          <p:cNvSpPr/>
          <p:nvPr/>
        </p:nvSpPr>
        <p:spPr>
          <a:xfrm>
            <a:off x="2661294" y="3258920"/>
            <a:ext cx="255122" cy="255121"/>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1" name="矩形 10">
            <a:extLst>
              <a:ext uri="{FF2B5EF4-FFF2-40B4-BE49-F238E27FC236}">
                <a16:creationId xmlns:a16="http://schemas.microsoft.com/office/drawing/2014/main" id="{32BB5FF9-A309-6AFC-A4EB-1237CD5AE380}"/>
              </a:ext>
            </a:extLst>
          </p:cNvPr>
          <p:cNvSpPr/>
          <p:nvPr/>
        </p:nvSpPr>
        <p:spPr>
          <a:xfrm>
            <a:off x="6530645" y="3034843"/>
            <a:ext cx="637805" cy="255121"/>
          </a:xfrm>
          <a:prstGeom prst="rect">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cxnSp>
        <p:nvCxnSpPr>
          <p:cNvPr id="13" name="连接符: 肘形 12">
            <a:extLst>
              <a:ext uri="{FF2B5EF4-FFF2-40B4-BE49-F238E27FC236}">
                <a16:creationId xmlns:a16="http://schemas.microsoft.com/office/drawing/2014/main" id="{9CAB3CC4-6BCD-086B-159C-E2121AB64867}"/>
              </a:ext>
            </a:extLst>
          </p:cNvPr>
          <p:cNvCxnSpPr>
            <a:cxnSpLocks/>
            <a:stCxn id="10" idx="2"/>
            <a:endCxn id="11" idx="2"/>
          </p:cNvCxnSpPr>
          <p:nvPr/>
        </p:nvCxnSpPr>
        <p:spPr>
          <a:xfrm rot="5400000" flipH="1" flipV="1">
            <a:off x="4707163" y="1371656"/>
            <a:ext cx="224076" cy="4060693"/>
          </a:xfrm>
          <a:prstGeom prst="bentConnector3">
            <a:avLst>
              <a:gd name="adj1" fmla="val -96387"/>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FED4D561-2912-49C2-A952-73D5EBBC6557}"/>
              </a:ext>
            </a:extLst>
          </p:cNvPr>
          <p:cNvSpPr txBox="1"/>
          <p:nvPr/>
        </p:nvSpPr>
        <p:spPr>
          <a:xfrm>
            <a:off x="4187733" y="3452958"/>
            <a:ext cx="1437638" cy="295915"/>
          </a:xfrm>
          <a:prstGeom prst="rect">
            <a:avLst/>
          </a:prstGeom>
        </p:spPr>
        <p:txBody>
          <a:bodyPr wrap="none" rtlCol="0">
            <a:spAutoFit/>
          </a:bodyPr>
          <a:lstStyle/>
          <a:p>
            <a:pPr defTabSz="863954"/>
            <a:r>
              <a:rPr lang="en-US" altLang="zh-CN" sz="1323" dirty="0">
                <a:latin typeface="微软雅黑" panose="020B0503020204020204" pitchFamily="34" charset="-122"/>
                <a:ea typeface="微软雅黑" panose="020B0503020204020204" pitchFamily="34" charset="-122"/>
              </a:rPr>
              <a:t>Noise predictor</a:t>
            </a:r>
            <a:endParaRPr lang="zh-CN" altLang="en-US" sz="1323"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3909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E9BB37D-7F22-4D44-961E-FF30D6666B53}"/>
              </a:ext>
            </a:extLst>
          </p:cNvPr>
          <p:cNvSpPr>
            <a:spLocks noGrp="1"/>
          </p:cNvSpPr>
          <p:nvPr>
            <p:ph type="sldNum" sz="quarter" idx="4"/>
          </p:nvPr>
        </p:nvSpPr>
        <p:spPr/>
        <p:txBody>
          <a:bodyPr/>
          <a:lstStyle/>
          <a:p>
            <a:fld id="{7BC01B97-BE90-DE43-87FD-56A468D87D54}" type="slidenum">
              <a:rPr kumimoji="1" lang="zh-CN" altLang="en-US" smtClean="0"/>
              <a:pPr/>
              <a:t>22</a:t>
            </a:fld>
            <a:endParaRPr kumimoji="1" lang="zh-CN" altLang="en-US" dirty="0">
              <a:solidFill>
                <a:schemeClr val="bg2">
                  <a:lumMod val="75000"/>
                </a:schemeClr>
              </a:solidFill>
            </a:endParaRPr>
          </a:p>
        </p:txBody>
      </p:sp>
      <p:sp>
        <p:nvSpPr>
          <p:cNvPr id="12" name="标题 1">
            <a:extLst>
              <a:ext uri="{FF2B5EF4-FFF2-40B4-BE49-F238E27FC236}">
                <a16:creationId xmlns:a16="http://schemas.microsoft.com/office/drawing/2014/main" id="{D7E77494-99D3-3943-A439-2D9462A0C133}"/>
              </a:ext>
            </a:extLst>
          </p:cNvPr>
          <p:cNvSpPr txBox="1">
            <a:spLocks/>
          </p:cNvSpPr>
          <p:nvPr/>
        </p:nvSpPr>
        <p:spPr>
          <a:xfrm>
            <a:off x="152985" y="423771"/>
            <a:ext cx="8248555" cy="581569"/>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r>
              <a:rPr kumimoji="1" lang="en-US" altLang="zh-CN" sz="1889" kern="0" dirty="0">
                <a:solidFill>
                  <a:srgbClr val="102391"/>
                </a:solidFill>
                <a:latin typeface="Times New Roman" panose="02020603050405020304" pitchFamily="18" charset="0"/>
                <a:ea typeface="微软雅黑" charset="0"/>
                <a:cs typeface="Times New Roman" panose="02020603050405020304" pitchFamily="18" charset="0"/>
              </a:rPr>
              <a:t>[2020NIPS] Denoising Diffusion Probabilistic Models (DDPM)</a:t>
            </a:r>
            <a:endParaRPr kumimoji="1" lang="zh-CN" altLang="en-US" sz="1889" kern="0" dirty="0">
              <a:solidFill>
                <a:srgbClr val="102391"/>
              </a:solidFill>
              <a:latin typeface="Times New Roman" panose="02020603050405020304" pitchFamily="18" charset="0"/>
              <a:ea typeface="微软雅黑" charset="0"/>
              <a:cs typeface="Times New Roman" panose="02020603050405020304" pitchFamily="18" charset="0"/>
            </a:endParaRPr>
          </a:p>
          <a:p>
            <a:endParaRPr kumimoji="1" lang="zh-CN" altLang="en-US" sz="3401" kern="0" dirty="0">
              <a:solidFill>
                <a:srgbClr val="102391"/>
              </a:solidFill>
              <a:latin typeface="微软雅黑" charset="0"/>
              <a:ea typeface="微软雅黑" charset="0"/>
              <a:cs typeface="微软雅黑" charset="0"/>
            </a:endParaRPr>
          </a:p>
          <a:p>
            <a:br>
              <a:rPr kumimoji="1" lang="en-US" altLang="zh-CN" sz="3401" kern="0" dirty="0">
                <a:solidFill>
                  <a:srgbClr val="102391"/>
                </a:solidFill>
                <a:latin typeface="微软雅黑" charset="0"/>
                <a:ea typeface="微软雅黑" charset="0"/>
                <a:cs typeface="微软雅黑" charset="0"/>
              </a:rPr>
            </a:br>
            <a:endParaRPr kumimoji="1" lang="zh-CN" altLang="en-US" sz="2078" kern="0" dirty="0">
              <a:latin typeface="微软雅黑" panose="020B0503020204020204" charset="-122"/>
              <a:ea typeface="微软雅黑" panose="020B0503020204020204" charset="-122"/>
            </a:endParaRPr>
          </a:p>
        </p:txBody>
      </p:sp>
      <p:sp>
        <p:nvSpPr>
          <p:cNvPr id="20" name="文本框 19">
            <a:extLst>
              <a:ext uri="{FF2B5EF4-FFF2-40B4-BE49-F238E27FC236}">
                <a16:creationId xmlns:a16="http://schemas.microsoft.com/office/drawing/2014/main" id="{7736FFF3-AFAA-B016-A95D-F6EABFC8057C}"/>
              </a:ext>
            </a:extLst>
          </p:cNvPr>
          <p:cNvSpPr txBox="1"/>
          <p:nvPr/>
        </p:nvSpPr>
        <p:spPr>
          <a:xfrm>
            <a:off x="122680" y="1139278"/>
            <a:ext cx="1040430" cy="358240"/>
          </a:xfrm>
          <a:prstGeom prst="rect">
            <a:avLst/>
          </a:prstGeom>
          <a:noFill/>
        </p:spPr>
        <p:txBody>
          <a:bodyPr wrap="square">
            <a:spAutoFit/>
          </a:bodyPr>
          <a:lstStyle/>
          <a:p>
            <a:r>
              <a:rPr lang="zh-CN" altLang="en-US" sz="1728" b="1" dirty="0">
                <a:latin typeface="微软雅黑" panose="020B0503020204020204" pitchFamily="34" charset="-122"/>
                <a:ea typeface="微软雅黑" panose="020B0503020204020204" pitchFamily="34" charset="-122"/>
              </a:rPr>
              <a:t>训练时</a:t>
            </a:r>
          </a:p>
        </p:txBody>
      </p:sp>
      <p:pic>
        <p:nvPicPr>
          <p:cNvPr id="3" name="图片 2">
            <a:extLst>
              <a:ext uri="{FF2B5EF4-FFF2-40B4-BE49-F238E27FC236}">
                <a16:creationId xmlns:a16="http://schemas.microsoft.com/office/drawing/2014/main" id="{685184DD-79BE-78F9-7859-CFA95EA29C92}"/>
              </a:ext>
            </a:extLst>
          </p:cNvPr>
          <p:cNvPicPr>
            <a:picLocks noChangeAspect="1"/>
          </p:cNvPicPr>
          <p:nvPr/>
        </p:nvPicPr>
        <p:blipFill>
          <a:blip r:embed="rId3"/>
          <a:stretch>
            <a:fillRect/>
          </a:stretch>
        </p:blipFill>
        <p:spPr>
          <a:xfrm>
            <a:off x="86109" y="1622160"/>
            <a:ext cx="8466957" cy="1936201"/>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C06806C-6086-A01C-B080-7FC1B52ECE9F}"/>
                  </a:ext>
                </a:extLst>
              </p:cNvPr>
              <p:cNvSpPr txBox="1"/>
              <p:nvPr/>
            </p:nvSpPr>
            <p:spPr>
              <a:xfrm>
                <a:off x="3972850" y="2466074"/>
                <a:ext cx="565538" cy="3540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𝑥</m:t>
                          </m:r>
                        </m:e>
                        <m:sub>
                          <m:r>
                            <a:rPr lang="en-US" altLang="zh-CN" sz="1701" i="1">
                              <a:latin typeface="Cambria Math" panose="02040503050406030204" pitchFamily="18" charset="0"/>
                            </a:rPr>
                            <m:t>0</m:t>
                          </m:r>
                        </m:sub>
                      </m:sSub>
                    </m:oMath>
                  </m:oMathPara>
                </a14:m>
                <a:endParaRPr lang="zh-CN" altLang="en-US" sz="1728" dirty="0"/>
              </a:p>
            </p:txBody>
          </p:sp>
        </mc:Choice>
        <mc:Fallback xmlns="">
          <p:sp>
            <p:nvSpPr>
              <p:cNvPr id="7" name="文本框 6">
                <a:extLst>
                  <a:ext uri="{FF2B5EF4-FFF2-40B4-BE49-F238E27FC236}">
                    <a16:creationId xmlns:a16="http://schemas.microsoft.com/office/drawing/2014/main" id="{9C06806C-6086-A01C-B080-7FC1B52ECE9F}"/>
                  </a:ext>
                </a:extLst>
              </p:cNvPr>
              <p:cNvSpPr txBox="1">
                <a:spLocks noRot="1" noChangeAspect="1" noMove="1" noResize="1" noEditPoints="1" noAdjustHandles="1" noChangeArrowheads="1" noChangeShapeType="1" noTextEdit="1"/>
              </p:cNvSpPr>
              <p:nvPr/>
            </p:nvSpPr>
            <p:spPr>
              <a:xfrm>
                <a:off x="3972850" y="2466074"/>
                <a:ext cx="565538" cy="354071"/>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308E7442-8F3F-5F73-3C79-8DACA6C6EF9D}"/>
                  </a:ext>
                </a:extLst>
              </p:cNvPr>
              <p:cNvSpPr txBox="1"/>
              <p:nvPr/>
            </p:nvSpPr>
            <p:spPr>
              <a:xfrm>
                <a:off x="4787311" y="3301439"/>
                <a:ext cx="555268" cy="3540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701" i="1">
                          <a:latin typeface="Cambria Math" panose="02040503050406030204" pitchFamily="18" charset="0"/>
                        </a:rPr>
                        <m:t>𝜀</m:t>
                      </m:r>
                    </m:oMath>
                  </m:oMathPara>
                </a14:m>
                <a:endParaRPr lang="zh-CN" altLang="en-US" sz="1728" dirty="0"/>
              </a:p>
            </p:txBody>
          </p:sp>
        </mc:Choice>
        <mc:Fallback xmlns="">
          <p:sp>
            <p:nvSpPr>
              <p:cNvPr id="11" name="文本框 10">
                <a:extLst>
                  <a:ext uri="{FF2B5EF4-FFF2-40B4-BE49-F238E27FC236}">
                    <a16:creationId xmlns:a16="http://schemas.microsoft.com/office/drawing/2014/main" id="{308E7442-8F3F-5F73-3C79-8DACA6C6EF9D}"/>
                  </a:ext>
                </a:extLst>
              </p:cNvPr>
              <p:cNvSpPr txBox="1">
                <a:spLocks noRot="1" noChangeAspect="1" noMove="1" noResize="1" noEditPoints="1" noAdjustHandles="1" noChangeArrowheads="1" noChangeShapeType="1" noTextEdit="1"/>
              </p:cNvSpPr>
              <p:nvPr/>
            </p:nvSpPr>
            <p:spPr>
              <a:xfrm>
                <a:off x="4787311" y="3301439"/>
                <a:ext cx="555268" cy="354071"/>
              </a:xfrm>
              <a:prstGeom prst="rect">
                <a:avLst/>
              </a:prstGeom>
              <a:blipFill>
                <a:blip r:embed="rId5"/>
                <a:stretch>
                  <a:fillRect/>
                </a:stretch>
              </a:blipFill>
            </p:spPr>
            <p:txBody>
              <a:bodyPr/>
              <a:lstStyle/>
              <a:p>
                <a:r>
                  <a:rPr lang="zh-CN" altLang="en-US">
                    <a:noFill/>
                  </a:rPr>
                  <a:t> </a:t>
                </a:r>
              </a:p>
            </p:txBody>
          </p:sp>
        </mc:Fallback>
      </mc:AlternateContent>
      <p:grpSp>
        <p:nvGrpSpPr>
          <p:cNvPr id="27" name="组合 26">
            <a:extLst>
              <a:ext uri="{FF2B5EF4-FFF2-40B4-BE49-F238E27FC236}">
                <a16:creationId xmlns:a16="http://schemas.microsoft.com/office/drawing/2014/main" id="{66AC0D97-9F9D-C134-EE26-17D447646E8A}"/>
              </a:ext>
            </a:extLst>
          </p:cNvPr>
          <p:cNvGrpSpPr/>
          <p:nvPr/>
        </p:nvGrpSpPr>
        <p:grpSpPr>
          <a:xfrm>
            <a:off x="1362737" y="4767574"/>
            <a:ext cx="6264572" cy="402113"/>
            <a:chOff x="821681" y="5038456"/>
            <a:chExt cx="6630639" cy="425611"/>
          </a:xfrm>
        </p:grpSpPr>
        <p:grpSp>
          <p:nvGrpSpPr>
            <p:cNvPr id="35" name="组合 34">
              <a:extLst>
                <a:ext uri="{FF2B5EF4-FFF2-40B4-BE49-F238E27FC236}">
                  <a16:creationId xmlns:a16="http://schemas.microsoft.com/office/drawing/2014/main" id="{F36D6E92-C73B-C049-50C1-90ADE6897EA3}"/>
                </a:ext>
              </a:extLst>
            </p:cNvPr>
            <p:cNvGrpSpPr/>
            <p:nvPr/>
          </p:nvGrpSpPr>
          <p:grpSpPr>
            <a:xfrm>
              <a:off x="821681" y="5084893"/>
              <a:ext cx="6630639" cy="379174"/>
              <a:chOff x="821681" y="5084893"/>
              <a:chExt cx="6630639" cy="379174"/>
            </a:xfrm>
          </p:grpSpPr>
          <p:sp>
            <p:nvSpPr>
              <p:cNvPr id="22" name="文本框 21">
                <a:extLst>
                  <a:ext uri="{FF2B5EF4-FFF2-40B4-BE49-F238E27FC236}">
                    <a16:creationId xmlns:a16="http://schemas.microsoft.com/office/drawing/2014/main" id="{3B7B6A78-2125-0173-695D-F40C2B38425B}"/>
                  </a:ext>
                </a:extLst>
              </p:cNvPr>
              <p:cNvSpPr txBox="1"/>
              <p:nvPr/>
            </p:nvSpPr>
            <p:spPr>
              <a:xfrm>
                <a:off x="821681" y="5084893"/>
                <a:ext cx="6630639" cy="379174"/>
              </a:xfrm>
              <a:prstGeom prst="rect">
                <a:avLst/>
              </a:prstGeom>
              <a:noFill/>
            </p:spPr>
            <p:txBody>
              <a:bodyPr wrap="square">
                <a:spAutoFit/>
              </a:bodyPr>
              <a:lstStyle/>
              <a:p>
                <a:r>
                  <a:rPr lang="zh-CN" altLang="en-US" sz="1728" dirty="0">
                    <a:latin typeface="宋体" panose="02010600030101010101" pitchFamily="2" charset="-122"/>
                    <a:ea typeface="宋体" panose="02010600030101010101" pitchFamily="2" charset="-122"/>
                  </a:rPr>
                  <a:t>因此</a:t>
                </a:r>
                <a:r>
                  <a:rPr lang="en-US" altLang="zh-CN" sz="1728" dirty="0">
                    <a:latin typeface="宋体" panose="02010600030101010101" pitchFamily="2" charset="-122"/>
                    <a:ea typeface="宋体" panose="02010600030101010101" pitchFamily="2" charset="-122"/>
                  </a:rPr>
                  <a:t>DDPM</a:t>
                </a:r>
                <a:r>
                  <a:rPr lang="zh-CN" altLang="en-US" sz="1728" dirty="0">
                    <a:latin typeface="宋体" panose="02010600030101010101" pitchFamily="2" charset="-122"/>
                    <a:ea typeface="宋体" panose="02010600030101010101" pitchFamily="2" charset="-122"/>
                  </a:rPr>
                  <a:t>的关键是训练一个由   和  估测噪声的模型 </a:t>
                </a:r>
                <a:endParaRPr lang="en-US" altLang="zh-CN" sz="1728" dirty="0">
                  <a:latin typeface="宋体" panose="02010600030101010101" pitchFamily="2" charset="-122"/>
                  <a:ea typeface="宋体" panose="02010600030101010101" pitchFamily="2" charset="-122"/>
                </a:endParaRPr>
              </a:p>
            </p:txBody>
          </p:sp>
          <p:pic>
            <p:nvPicPr>
              <p:cNvPr id="26" name="图片 25">
                <a:extLst>
                  <a:ext uri="{FF2B5EF4-FFF2-40B4-BE49-F238E27FC236}">
                    <a16:creationId xmlns:a16="http://schemas.microsoft.com/office/drawing/2014/main" id="{147BA0D5-F0E9-ED79-951F-8F98DC22C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3934" y="5179106"/>
                <a:ext cx="123842" cy="200053"/>
              </a:xfrm>
              <a:prstGeom prst="rect">
                <a:avLst/>
              </a:prstGeom>
            </p:spPr>
          </p:pic>
          <p:pic>
            <p:nvPicPr>
              <p:cNvPr id="32" name="图片 31">
                <a:extLst>
                  <a:ext uri="{FF2B5EF4-FFF2-40B4-BE49-F238E27FC236}">
                    <a16:creationId xmlns:a16="http://schemas.microsoft.com/office/drawing/2014/main" id="{2A34A8A7-19D2-AB4D-426B-519E2B29E0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2201" y="5143215"/>
                <a:ext cx="676369" cy="257211"/>
              </a:xfrm>
              <a:prstGeom prst="rect">
                <a:avLst/>
              </a:prstGeom>
            </p:spPr>
          </p:pic>
        </p:gr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35121F47-1D2A-7A4D-DE67-2E7468F5C8DA}"/>
                    </a:ext>
                  </a:extLst>
                </p:cNvPr>
                <p:cNvSpPr txBox="1"/>
                <p:nvPr/>
              </p:nvSpPr>
              <p:spPr>
                <a:xfrm>
                  <a:off x="3758816" y="5038456"/>
                  <a:ext cx="598585" cy="374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𝑥</m:t>
                            </m:r>
                          </m:e>
                          <m:sub>
                            <m:r>
                              <a:rPr lang="en-US" altLang="zh-CN" sz="1701" i="1">
                                <a:latin typeface="Cambria Math" panose="02040503050406030204" pitchFamily="18" charset="0"/>
                              </a:rPr>
                              <m:t>0</m:t>
                            </m:r>
                          </m:sub>
                        </m:sSub>
                      </m:oMath>
                    </m:oMathPara>
                  </a14:m>
                  <a:endParaRPr lang="zh-CN" altLang="en-US" sz="1728" dirty="0"/>
                </a:p>
              </p:txBody>
            </p:sp>
          </mc:Choice>
          <mc:Fallback xmlns="">
            <p:sp>
              <p:nvSpPr>
                <p:cNvPr id="13" name="文本框 12">
                  <a:extLst>
                    <a:ext uri="{FF2B5EF4-FFF2-40B4-BE49-F238E27FC236}">
                      <a16:creationId xmlns:a16="http://schemas.microsoft.com/office/drawing/2014/main" id="{35121F47-1D2A-7A4D-DE67-2E7468F5C8DA}"/>
                    </a:ext>
                  </a:extLst>
                </p:cNvPr>
                <p:cNvSpPr txBox="1">
                  <a:spLocks noRot="1" noChangeAspect="1" noMove="1" noResize="1" noEditPoints="1" noAdjustHandles="1" noChangeArrowheads="1" noChangeShapeType="1" noTextEdit="1"/>
                </p:cNvSpPr>
                <p:nvPr/>
              </p:nvSpPr>
              <p:spPr>
                <a:xfrm>
                  <a:off x="3758816" y="5038456"/>
                  <a:ext cx="598585" cy="374762"/>
                </a:xfrm>
                <a:prstGeom prst="rect">
                  <a:avLst/>
                </a:prstGeom>
                <a:blipFill>
                  <a:blip r:embed="rId8"/>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F873B0DE-D217-4F1E-97D0-D06ADDBB0E2C}"/>
                  </a:ext>
                </a:extLst>
              </p:cNvPr>
              <p:cNvSpPr txBox="1"/>
              <p:nvPr/>
            </p:nvSpPr>
            <p:spPr>
              <a:xfrm>
                <a:off x="152985" y="3602235"/>
                <a:ext cx="3074560" cy="964495"/>
              </a:xfrm>
              <a:prstGeom prst="rect">
                <a:avLst/>
              </a:prstGeom>
            </p:spPr>
            <p:txBody>
              <a:bodyPr wrap="none" rtlCol="0">
                <a:spAutoFit/>
              </a:bodyPr>
              <a:lstStyle/>
              <a:p>
                <a:r>
                  <a:rPr lang="zh-CN" altLang="en-US" sz="1889" dirty="0">
                    <a:latin typeface="微软雅黑" panose="020B0503020204020204" pitchFamily="34" charset="-122"/>
                    <a:ea typeface="微软雅黑" panose="020B0503020204020204" pitchFamily="34" charset="-122"/>
                  </a:rPr>
                  <a:t>输入：</a:t>
                </a:r>
                <a:r>
                  <a:rPr lang="en-US" altLang="zh-CN" sz="1889"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1889" i="1">
                            <a:latin typeface="Cambria Math" panose="02040503050406030204" pitchFamily="18" charset="0"/>
                          </a:rPr>
                        </m:ctrlPr>
                      </m:sSubPr>
                      <m:e>
                        <m:r>
                          <a:rPr lang="en-US" altLang="zh-CN" sz="1889" i="1">
                            <a:latin typeface="Cambria Math" panose="02040503050406030204" pitchFamily="18" charset="0"/>
                          </a:rPr>
                          <m:t>𝑥</m:t>
                        </m:r>
                      </m:e>
                      <m:sub>
                        <m:r>
                          <a:rPr lang="en-US" altLang="zh-CN" sz="1889" i="1">
                            <a:latin typeface="Cambria Math" panose="02040503050406030204" pitchFamily="18" charset="0"/>
                          </a:rPr>
                          <m:t>0</m:t>
                        </m:r>
                      </m:sub>
                    </m:sSub>
                    <m:r>
                      <a:rPr lang="en-US" altLang="zh-CN" sz="1889" i="1">
                        <a:latin typeface="Cambria Math" panose="02040503050406030204" pitchFamily="18" charset="0"/>
                      </a:rPr>
                      <m:t>,</m:t>
                    </m:r>
                    <m:r>
                      <a:rPr lang="en-US" altLang="zh-CN" sz="1889" i="1">
                        <a:latin typeface="Cambria Math" panose="02040503050406030204" pitchFamily="18" charset="0"/>
                      </a:rPr>
                      <m:t>𝑡</m:t>
                    </m:r>
                  </m:oMath>
                </a14:m>
                <a:endParaRPr lang="en-US" altLang="zh-CN" sz="1889" dirty="0">
                  <a:latin typeface="微软雅黑" panose="020B0503020204020204" pitchFamily="34" charset="-122"/>
                  <a:ea typeface="微软雅黑" panose="020B0503020204020204" pitchFamily="34" charset="-122"/>
                </a:endParaRPr>
              </a:p>
              <a:p>
                <a:r>
                  <a:rPr lang="zh-CN" altLang="en-US" sz="1889" dirty="0">
                    <a:latin typeface="微软雅黑" panose="020B0503020204020204" pitchFamily="34" charset="-122"/>
                    <a:ea typeface="微软雅黑" panose="020B0503020204020204" pitchFamily="34" charset="-122"/>
                  </a:rPr>
                  <a:t>优化目标：</a:t>
                </a:r>
                <a14:m>
                  <m:oMath xmlns:m="http://schemas.openxmlformats.org/officeDocument/2006/math">
                    <m:r>
                      <a:rPr lang="zh-CN" altLang="en-US" sz="1889" i="1">
                        <a:latin typeface="Cambria Math" panose="02040503050406030204" pitchFamily="18" charset="0"/>
                      </a:rPr>
                      <m:t>𝜀</m:t>
                    </m:r>
                  </m:oMath>
                </a14:m>
                <a:r>
                  <a:rPr lang="zh-CN" altLang="en-US" sz="1889" dirty="0"/>
                  <a:t> 和 预测的噪声</a:t>
                </a:r>
              </a:p>
              <a:p>
                <a:endParaRPr lang="zh-CN" altLang="en-US" sz="1889" dirty="0">
                  <a:latin typeface="微软雅黑" panose="020B0503020204020204" pitchFamily="34" charset="-122"/>
                  <a:ea typeface="微软雅黑" panose="020B0503020204020204" pitchFamily="34" charset="-122"/>
                </a:endParaRPr>
              </a:p>
            </p:txBody>
          </p:sp>
        </mc:Choice>
        <mc:Fallback xmlns="">
          <p:sp>
            <p:nvSpPr>
              <p:cNvPr id="14" name="文本框 13">
                <a:extLst>
                  <a:ext uri="{FF2B5EF4-FFF2-40B4-BE49-F238E27FC236}">
                    <a16:creationId xmlns:a16="http://schemas.microsoft.com/office/drawing/2014/main" id="{F873B0DE-D217-4F1E-97D0-D06ADDBB0E2C}"/>
                  </a:ext>
                </a:extLst>
              </p:cNvPr>
              <p:cNvSpPr txBox="1">
                <a:spLocks noRot="1" noChangeAspect="1" noMove="1" noResize="1" noEditPoints="1" noAdjustHandles="1" noChangeArrowheads="1" noChangeShapeType="1" noTextEdit="1"/>
              </p:cNvSpPr>
              <p:nvPr/>
            </p:nvSpPr>
            <p:spPr>
              <a:xfrm>
                <a:off x="152985" y="3602235"/>
                <a:ext cx="3074560" cy="964495"/>
              </a:xfrm>
              <a:prstGeom prst="rect">
                <a:avLst/>
              </a:prstGeom>
              <a:blipFill>
                <a:blip r:embed="rId9"/>
                <a:stretch>
                  <a:fillRect l="-1786" t="-3165" r="-595"/>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4DF1464D-0776-8D9C-F676-028925DCAAE5}"/>
              </a:ext>
            </a:extLst>
          </p:cNvPr>
          <p:cNvPicPr>
            <a:picLocks noChangeAspect="1"/>
          </p:cNvPicPr>
          <p:nvPr/>
        </p:nvPicPr>
        <p:blipFill>
          <a:blip r:embed="rId10"/>
          <a:stretch>
            <a:fillRect/>
          </a:stretch>
        </p:blipFill>
        <p:spPr>
          <a:xfrm>
            <a:off x="5169995" y="1653183"/>
            <a:ext cx="1304875" cy="197981"/>
          </a:xfrm>
          <a:prstGeom prst="rect">
            <a:avLst/>
          </a:prstGeom>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EFA48D69-6BE7-4225-A16A-63513A0EBED0}"/>
                  </a:ext>
                </a:extLst>
              </p:cNvPr>
              <p:cNvSpPr txBox="1"/>
              <p:nvPr/>
            </p:nvSpPr>
            <p:spPr>
              <a:xfrm>
                <a:off x="7128932" y="1555824"/>
                <a:ext cx="1427232" cy="266868"/>
              </a:xfrm>
              <a:prstGeom prst="rect">
                <a:avLst/>
              </a:prstGeom>
              <a:noFill/>
            </p:spPr>
            <p:txBody>
              <a:bodyPr wrap="square">
                <a:spAutoFit/>
              </a:bodyPr>
              <a:lstStyle/>
              <a:p>
                <a:r>
                  <a:rPr lang="zh-CN" altLang="en-US" sz="1134" dirty="0">
                    <a:latin typeface="微软雅黑" panose="020B0503020204020204" pitchFamily="34" charset="-122"/>
                    <a:ea typeface="微软雅黑" panose="020B0503020204020204" pitchFamily="34" charset="-122"/>
                  </a:rPr>
                  <a:t>预测</a:t>
                </a:r>
                <a:r>
                  <a:rPr lang="en-US" altLang="zh-CN" sz="1134" dirty="0">
                    <a:latin typeface="微软雅黑" panose="020B0503020204020204" pitchFamily="34" charset="-122"/>
                    <a:ea typeface="微软雅黑" panose="020B0503020204020204" pitchFamily="34" charset="-122"/>
                  </a:rPr>
                  <a:t>t</a:t>
                </a:r>
                <a:r>
                  <a:rPr lang="zh-CN" altLang="en-US" sz="1134" dirty="0">
                    <a:latin typeface="微软雅黑" panose="020B0503020204020204" pitchFamily="34" charset="-122"/>
                    <a:ea typeface="微软雅黑" panose="020B0503020204020204" pitchFamily="34" charset="-122"/>
                  </a:rPr>
                  <a:t>时刻加入的</a:t>
                </a:r>
                <a14:m>
                  <m:oMath xmlns:m="http://schemas.openxmlformats.org/officeDocument/2006/math">
                    <m:r>
                      <a:rPr lang="zh-CN" altLang="en-US" sz="1134" i="1">
                        <a:latin typeface="Cambria Math" panose="02040503050406030204" pitchFamily="18" charset="0"/>
                      </a:rPr>
                      <m:t>𝜀</m:t>
                    </m:r>
                  </m:oMath>
                </a14:m>
                <a:endParaRPr lang="zh-CN" altLang="en-US" sz="1134" dirty="0">
                  <a:latin typeface="微软雅黑" panose="020B0503020204020204" pitchFamily="34" charset="-122"/>
                  <a:ea typeface="微软雅黑" panose="020B0503020204020204" pitchFamily="34" charset="-122"/>
                </a:endParaRPr>
              </a:p>
            </p:txBody>
          </p:sp>
        </mc:Choice>
        <mc:Fallback xmlns="">
          <p:sp>
            <p:nvSpPr>
              <p:cNvPr id="21" name="文本框 20">
                <a:extLst>
                  <a:ext uri="{FF2B5EF4-FFF2-40B4-BE49-F238E27FC236}">
                    <a16:creationId xmlns:a16="http://schemas.microsoft.com/office/drawing/2014/main" id="{EFA48D69-6BE7-4225-A16A-63513A0EBED0}"/>
                  </a:ext>
                </a:extLst>
              </p:cNvPr>
              <p:cNvSpPr txBox="1">
                <a:spLocks noRot="1" noChangeAspect="1" noMove="1" noResize="1" noEditPoints="1" noAdjustHandles="1" noChangeArrowheads="1" noChangeShapeType="1" noTextEdit="1"/>
              </p:cNvSpPr>
              <p:nvPr/>
            </p:nvSpPr>
            <p:spPr>
              <a:xfrm>
                <a:off x="7128932" y="1555824"/>
                <a:ext cx="1427232" cy="266868"/>
              </a:xfrm>
              <a:prstGeom prst="rect">
                <a:avLst/>
              </a:prstGeom>
              <a:blipFill>
                <a:blip r:embed="rId11"/>
                <a:stretch>
                  <a:fillRect b="-18182"/>
                </a:stretch>
              </a:blipFill>
            </p:spPr>
            <p:txBody>
              <a:bodyPr/>
              <a:lstStyle/>
              <a:p>
                <a:r>
                  <a:rPr lang="zh-CN" altLang="en-US">
                    <a:noFill/>
                  </a:rPr>
                  <a:t> </a:t>
                </a:r>
              </a:p>
            </p:txBody>
          </p:sp>
        </mc:Fallback>
      </mc:AlternateContent>
      <p:pic>
        <p:nvPicPr>
          <p:cNvPr id="23" name="图片 22">
            <a:extLst>
              <a:ext uri="{FF2B5EF4-FFF2-40B4-BE49-F238E27FC236}">
                <a16:creationId xmlns:a16="http://schemas.microsoft.com/office/drawing/2014/main" id="{07CB256C-5981-4F18-4ACC-384C8BF417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0561" y="3960523"/>
            <a:ext cx="639027" cy="243010"/>
          </a:xfrm>
          <a:prstGeom prst="rect">
            <a:avLst/>
          </a:prstGeom>
        </p:spPr>
      </p:pic>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807FF119-82DA-C9A5-ADA4-8AD52385E35D}"/>
                  </a:ext>
                </a:extLst>
              </p:cNvPr>
              <p:cNvSpPr txBox="1"/>
              <p:nvPr/>
            </p:nvSpPr>
            <p:spPr>
              <a:xfrm>
                <a:off x="4495024" y="1542591"/>
                <a:ext cx="993754" cy="3540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𝑥</m:t>
                          </m:r>
                        </m:e>
                        <m:sub>
                          <m:r>
                            <a:rPr lang="en-US" altLang="zh-CN" sz="1701" i="1">
                              <a:latin typeface="Cambria Math" panose="02040503050406030204" pitchFamily="18" charset="0"/>
                            </a:rPr>
                            <m:t>𝑡</m:t>
                          </m:r>
                        </m:sub>
                      </m:sSub>
                      <m:r>
                        <a:rPr lang="en-US" altLang="zh-CN" sz="1701" i="1">
                          <a:latin typeface="Cambria Math" panose="02040503050406030204" pitchFamily="18" charset="0"/>
                        </a:rPr>
                        <m:t>=</m:t>
                      </m:r>
                    </m:oMath>
                  </m:oMathPara>
                </a14:m>
                <a:endParaRPr lang="zh-CN" altLang="en-US" sz="1728" dirty="0"/>
              </a:p>
            </p:txBody>
          </p:sp>
        </mc:Choice>
        <mc:Fallback xmlns="">
          <p:sp>
            <p:nvSpPr>
              <p:cNvPr id="25" name="文本框 24">
                <a:extLst>
                  <a:ext uri="{FF2B5EF4-FFF2-40B4-BE49-F238E27FC236}">
                    <a16:creationId xmlns:a16="http://schemas.microsoft.com/office/drawing/2014/main" id="{807FF119-82DA-C9A5-ADA4-8AD52385E35D}"/>
                  </a:ext>
                </a:extLst>
              </p:cNvPr>
              <p:cNvSpPr txBox="1">
                <a:spLocks noRot="1" noChangeAspect="1" noMove="1" noResize="1" noEditPoints="1" noAdjustHandles="1" noChangeArrowheads="1" noChangeShapeType="1" noTextEdit="1"/>
              </p:cNvSpPr>
              <p:nvPr/>
            </p:nvSpPr>
            <p:spPr>
              <a:xfrm>
                <a:off x="4495024" y="1542591"/>
                <a:ext cx="993754" cy="354071"/>
              </a:xfrm>
              <a:prstGeom prst="rect">
                <a:avLst/>
              </a:prstGeom>
              <a:blipFill>
                <a:blip r:embed="rId1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642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E9BB37D-7F22-4D44-961E-FF30D6666B53}"/>
              </a:ext>
            </a:extLst>
          </p:cNvPr>
          <p:cNvSpPr>
            <a:spLocks noGrp="1"/>
          </p:cNvSpPr>
          <p:nvPr>
            <p:ph type="sldNum" sz="quarter" idx="4"/>
          </p:nvPr>
        </p:nvSpPr>
        <p:spPr/>
        <p:txBody>
          <a:bodyPr/>
          <a:lstStyle/>
          <a:p>
            <a:fld id="{7BC01B97-BE90-DE43-87FD-56A468D87D54}" type="slidenum">
              <a:rPr kumimoji="1" lang="zh-CN" altLang="en-US" smtClean="0"/>
              <a:pPr/>
              <a:t>23</a:t>
            </a:fld>
            <a:endParaRPr kumimoji="1" lang="zh-CN" altLang="en-US" dirty="0">
              <a:solidFill>
                <a:schemeClr val="bg2">
                  <a:lumMod val="75000"/>
                </a:schemeClr>
              </a:solidFill>
            </a:endParaRPr>
          </a:p>
        </p:txBody>
      </p:sp>
      <p:sp>
        <p:nvSpPr>
          <p:cNvPr id="12" name="标题 1">
            <a:extLst>
              <a:ext uri="{FF2B5EF4-FFF2-40B4-BE49-F238E27FC236}">
                <a16:creationId xmlns:a16="http://schemas.microsoft.com/office/drawing/2014/main" id="{D7E77494-99D3-3943-A439-2D9462A0C133}"/>
              </a:ext>
            </a:extLst>
          </p:cNvPr>
          <p:cNvSpPr txBox="1">
            <a:spLocks/>
          </p:cNvSpPr>
          <p:nvPr/>
        </p:nvSpPr>
        <p:spPr>
          <a:xfrm>
            <a:off x="152985" y="423771"/>
            <a:ext cx="8248555" cy="581569"/>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r>
              <a:rPr kumimoji="1" lang="en-US" altLang="zh-CN" sz="1889" kern="0" dirty="0">
                <a:solidFill>
                  <a:srgbClr val="102391"/>
                </a:solidFill>
                <a:latin typeface="Times New Roman" panose="02020603050405020304" pitchFamily="18" charset="0"/>
                <a:ea typeface="微软雅黑" charset="0"/>
                <a:cs typeface="Times New Roman" panose="02020603050405020304" pitchFamily="18" charset="0"/>
              </a:rPr>
              <a:t>[2020NIPS] Denoising Diffusion Probabilistic Models (DDPM)</a:t>
            </a:r>
            <a:endParaRPr kumimoji="1" lang="zh-CN" altLang="en-US" sz="1889" kern="0" dirty="0">
              <a:solidFill>
                <a:srgbClr val="102391"/>
              </a:solidFill>
              <a:latin typeface="Times New Roman" panose="02020603050405020304" pitchFamily="18" charset="0"/>
              <a:ea typeface="微软雅黑" charset="0"/>
              <a:cs typeface="Times New Roman" panose="02020603050405020304" pitchFamily="18" charset="0"/>
            </a:endParaRPr>
          </a:p>
          <a:p>
            <a:endParaRPr kumimoji="1" lang="zh-CN" altLang="en-US" sz="3401" kern="0" dirty="0">
              <a:solidFill>
                <a:srgbClr val="102391"/>
              </a:solidFill>
              <a:latin typeface="微软雅黑" charset="0"/>
              <a:ea typeface="微软雅黑" charset="0"/>
              <a:cs typeface="微软雅黑" charset="0"/>
            </a:endParaRPr>
          </a:p>
          <a:p>
            <a:br>
              <a:rPr kumimoji="1" lang="en-US" altLang="zh-CN" sz="3401" kern="0" dirty="0">
                <a:solidFill>
                  <a:srgbClr val="102391"/>
                </a:solidFill>
                <a:latin typeface="微软雅黑" charset="0"/>
                <a:ea typeface="微软雅黑" charset="0"/>
                <a:cs typeface="微软雅黑" charset="0"/>
              </a:rPr>
            </a:br>
            <a:endParaRPr kumimoji="1" lang="zh-CN" altLang="en-US" sz="2078" kern="0" dirty="0">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A1DDF713-3173-5B64-3E7F-24448652D8F6}"/>
              </a:ext>
            </a:extLst>
          </p:cNvPr>
          <p:cNvPicPr>
            <a:picLocks noChangeAspect="1"/>
          </p:cNvPicPr>
          <p:nvPr/>
        </p:nvPicPr>
        <p:blipFill>
          <a:blip r:embed="rId3"/>
          <a:stretch>
            <a:fillRect/>
          </a:stretch>
        </p:blipFill>
        <p:spPr>
          <a:xfrm>
            <a:off x="67552" y="1457270"/>
            <a:ext cx="8626082" cy="3896919"/>
          </a:xfrm>
          <a:prstGeom prst="rect">
            <a:avLst/>
          </a:prstGeom>
        </p:spPr>
      </p:pic>
      <p:sp>
        <p:nvSpPr>
          <p:cNvPr id="6" name="文本框 5">
            <a:extLst>
              <a:ext uri="{FF2B5EF4-FFF2-40B4-BE49-F238E27FC236}">
                <a16:creationId xmlns:a16="http://schemas.microsoft.com/office/drawing/2014/main" id="{88C2B0F5-6216-F1B9-A0CE-4AA130991168}"/>
              </a:ext>
            </a:extLst>
          </p:cNvPr>
          <p:cNvSpPr txBox="1"/>
          <p:nvPr/>
        </p:nvSpPr>
        <p:spPr>
          <a:xfrm>
            <a:off x="2151049" y="3003796"/>
            <a:ext cx="266420" cy="383054"/>
          </a:xfrm>
          <a:prstGeom prst="rect">
            <a:avLst/>
          </a:prstGeom>
        </p:spPr>
        <p:txBody>
          <a:bodyPr wrap="none" rtlCol="0">
            <a:spAutoFit/>
          </a:bodyPr>
          <a:lstStyle/>
          <a:p>
            <a:pPr defTabSz="863954"/>
            <a:r>
              <a:rPr lang="en-US" altLang="zh-CN" sz="1889" dirty="0"/>
              <a:t>t</a:t>
            </a:r>
            <a:endParaRPr lang="zh-CN" altLang="en-US" sz="1889" dirty="0"/>
          </a:p>
        </p:txBody>
      </p:sp>
      <p:cxnSp>
        <p:nvCxnSpPr>
          <p:cNvPr id="10" name="直接箭头连接符 9">
            <a:extLst>
              <a:ext uri="{FF2B5EF4-FFF2-40B4-BE49-F238E27FC236}">
                <a16:creationId xmlns:a16="http://schemas.microsoft.com/office/drawing/2014/main" id="{02B99F36-6FFB-7F24-A300-2C93918B7B6A}"/>
              </a:ext>
            </a:extLst>
          </p:cNvPr>
          <p:cNvCxnSpPr/>
          <p:nvPr/>
        </p:nvCxnSpPr>
        <p:spPr>
          <a:xfrm>
            <a:off x="2262440" y="3316638"/>
            <a:ext cx="0" cy="178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12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AC459BD-4D51-9D2F-B93C-CABAE96FCB7B}"/>
              </a:ext>
            </a:extLst>
          </p:cNvPr>
          <p:cNvPicPr>
            <a:picLocks noChangeAspect="1"/>
          </p:cNvPicPr>
          <p:nvPr/>
        </p:nvPicPr>
        <p:blipFill>
          <a:blip r:embed="rId3"/>
          <a:stretch>
            <a:fillRect/>
          </a:stretch>
        </p:blipFill>
        <p:spPr>
          <a:xfrm>
            <a:off x="4661857" y="4843022"/>
            <a:ext cx="3688939" cy="1638167"/>
          </a:xfrm>
          <a:prstGeom prst="rect">
            <a:avLst/>
          </a:prstGeom>
        </p:spPr>
      </p:pic>
      <p:sp>
        <p:nvSpPr>
          <p:cNvPr id="2" name="灯片编号占位符 1">
            <a:extLst>
              <a:ext uri="{FF2B5EF4-FFF2-40B4-BE49-F238E27FC236}">
                <a16:creationId xmlns:a16="http://schemas.microsoft.com/office/drawing/2014/main" id="{5CB2B8E7-B5ED-CA7D-A0AD-7FCF2C9698A2}"/>
              </a:ext>
            </a:extLst>
          </p:cNvPr>
          <p:cNvSpPr>
            <a:spLocks noGrp="1"/>
          </p:cNvSpPr>
          <p:nvPr>
            <p:ph type="sldNum" sz="quarter" idx="4"/>
          </p:nvPr>
        </p:nvSpPr>
        <p:spPr/>
        <p:txBody>
          <a:bodyPr/>
          <a:lstStyle/>
          <a:p>
            <a:fld id="{7BC01B97-BE90-DE43-87FD-56A468D87D54}" type="slidenum">
              <a:rPr kumimoji="1" lang="zh-CN" altLang="en-US" smtClean="0"/>
              <a:pPr/>
              <a:t>24</a:t>
            </a:fld>
            <a:endParaRPr kumimoji="1" lang="zh-CN" altLang="en-US" dirty="0">
              <a:solidFill>
                <a:schemeClr val="bg2">
                  <a:lumMod val="75000"/>
                </a:schemeClr>
              </a:solidFill>
            </a:endParaRPr>
          </a:p>
        </p:txBody>
      </p:sp>
      <p:sp>
        <p:nvSpPr>
          <p:cNvPr id="4" name="文本框 3">
            <a:extLst>
              <a:ext uri="{FF2B5EF4-FFF2-40B4-BE49-F238E27FC236}">
                <a16:creationId xmlns:a16="http://schemas.microsoft.com/office/drawing/2014/main" id="{66885A5A-8634-7643-595E-3543EADA5B33}"/>
              </a:ext>
            </a:extLst>
          </p:cNvPr>
          <p:cNvSpPr txBox="1"/>
          <p:nvPr/>
        </p:nvSpPr>
        <p:spPr>
          <a:xfrm>
            <a:off x="558312" y="1070571"/>
            <a:ext cx="4845882" cy="358240"/>
          </a:xfrm>
          <a:prstGeom prst="rect">
            <a:avLst/>
          </a:prstGeom>
          <a:noFill/>
        </p:spPr>
        <p:txBody>
          <a:bodyPr wrap="square">
            <a:spAutoFit/>
          </a:bodyPr>
          <a:lstStyle/>
          <a:p>
            <a:pPr marL="269986" indent="-269986">
              <a:buFont typeface="Wingdings" panose="05000000000000000000" pitchFamily="2" charset="2"/>
              <a:buChar char="p"/>
            </a:pPr>
            <a:r>
              <a:rPr lang="en-US" altLang="zh-CN" sz="1728" dirty="0">
                <a:latin typeface="宋体" panose="02010600030101010101" pitchFamily="2" charset="-122"/>
                <a:ea typeface="宋体" panose="02010600030101010101" pitchFamily="2" charset="-122"/>
              </a:rPr>
              <a:t>DDPM</a:t>
            </a:r>
            <a:endParaRPr lang="zh-CN" altLang="en-US" sz="1728" dirty="0">
              <a:latin typeface="宋体" panose="02010600030101010101" pitchFamily="2" charset="-122"/>
              <a:ea typeface="宋体" panose="02010600030101010101" pitchFamily="2" charset="-122"/>
            </a:endParaRPr>
          </a:p>
        </p:txBody>
      </p:sp>
      <p:pic>
        <p:nvPicPr>
          <p:cNvPr id="6" name="图片 5">
            <a:extLst>
              <a:ext uri="{FF2B5EF4-FFF2-40B4-BE49-F238E27FC236}">
                <a16:creationId xmlns:a16="http://schemas.microsoft.com/office/drawing/2014/main" id="{23ED2767-7B3D-4058-908A-AB12EC7D83B2}"/>
              </a:ext>
            </a:extLst>
          </p:cNvPr>
          <p:cNvPicPr>
            <a:picLocks noChangeAspect="1"/>
          </p:cNvPicPr>
          <p:nvPr/>
        </p:nvPicPr>
        <p:blipFill>
          <a:blip r:embed="rId4"/>
          <a:stretch>
            <a:fillRect/>
          </a:stretch>
        </p:blipFill>
        <p:spPr>
          <a:xfrm>
            <a:off x="558314" y="1419513"/>
            <a:ext cx="6165451" cy="1252979"/>
          </a:xfrm>
          <a:prstGeom prst="rect">
            <a:avLst/>
          </a:prstGeom>
        </p:spPr>
      </p:pic>
      <p:sp>
        <p:nvSpPr>
          <p:cNvPr id="8" name="文本框 7">
            <a:extLst>
              <a:ext uri="{FF2B5EF4-FFF2-40B4-BE49-F238E27FC236}">
                <a16:creationId xmlns:a16="http://schemas.microsoft.com/office/drawing/2014/main" id="{33C6927B-3A13-A062-5B37-BFBB05E6F991}"/>
              </a:ext>
            </a:extLst>
          </p:cNvPr>
          <p:cNvSpPr txBox="1"/>
          <p:nvPr/>
        </p:nvSpPr>
        <p:spPr>
          <a:xfrm>
            <a:off x="558312" y="2601106"/>
            <a:ext cx="4845882" cy="358240"/>
          </a:xfrm>
          <a:prstGeom prst="rect">
            <a:avLst/>
          </a:prstGeom>
          <a:noFill/>
        </p:spPr>
        <p:txBody>
          <a:bodyPr wrap="square">
            <a:spAutoFit/>
          </a:bodyPr>
          <a:lstStyle/>
          <a:p>
            <a:pPr marL="269986" indent="-269986">
              <a:buFont typeface="Wingdings" panose="05000000000000000000" pitchFamily="2" charset="2"/>
              <a:buChar char="p"/>
            </a:pPr>
            <a:r>
              <a:rPr lang="en-US" altLang="zh-CN" sz="1728" dirty="0">
                <a:latin typeface="宋体" panose="02010600030101010101" pitchFamily="2" charset="-122"/>
                <a:ea typeface="宋体" panose="02010600030101010101" pitchFamily="2" charset="-122"/>
              </a:rPr>
              <a:t>Latent Diffusion Model</a:t>
            </a:r>
            <a:endParaRPr lang="zh-CN" altLang="en-US" sz="1728" dirty="0">
              <a:latin typeface="宋体" panose="02010600030101010101" pitchFamily="2" charset="-122"/>
              <a:ea typeface="宋体" panose="02010600030101010101" pitchFamily="2" charset="-122"/>
            </a:endParaRPr>
          </a:p>
        </p:txBody>
      </p:sp>
      <p:pic>
        <p:nvPicPr>
          <p:cNvPr id="10" name="图片 9">
            <a:extLst>
              <a:ext uri="{FF2B5EF4-FFF2-40B4-BE49-F238E27FC236}">
                <a16:creationId xmlns:a16="http://schemas.microsoft.com/office/drawing/2014/main" id="{43C64BAA-3539-FE54-FDB6-FAE9667F302C}"/>
              </a:ext>
            </a:extLst>
          </p:cNvPr>
          <p:cNvPicPr>
            <a:picLocks noChangeAspect="1"/>
          </p:cNvPicPr>
          <p:nvPr/>
        </p:nvPicPr>
        <p:blipFill>
          <a:blip r:embed="rId5"/>
          <a:stretch>
            <a:fillRect/>
          </a:stretch>
        </p:blipFill>
        <p:spPr>
          <a:xfrm>
            <a:off x="662838" y="3030970"/>
            <a:ext cx="6834692" cy="1497262"/>
          </a:xfrm>
          <a:prstGeom prst="rect">
            <a:avLst/>
          </a:prstGeom>
        </p:spPr>
      </p:pic>
      <p:sp>
        <p:nvSpPr>
          <p:cNvPr id="11" name="文本框 10">
            <a:extLst>
              <a:ext uri="{FF2B5EF4-FFF2-40B4-BE49-F238E27FC236}">
                <a16:creationId xmlns:a16="http://schemas.microsoft.com/office/drawing/2014/main" id="{D6ABD927-5AFB-2624-455A-93203263F5AF}"/>
              </a:ext>
            </a:extLst>
          </p:cNvPr>
          <p:cNvSpPr txBox="1"/>
          <p:nvPr/>
        </p:nvSpPr>
        <p:spPr>
          <a:xfrm>
            <a:off x="692208" y="4545786"/>
            <a:ext cx="7156567" cy="499496"/>
          </a:xfrm>
          <a:prstGeom prst="rect">
            <a:avLst/>
          </a:prstGeom>
          <a:noFill/>
        </p:spPr>
        <p:txBody>
          <a:bodyPr wrap="square">
            <a:spAutoFit/>
          </a:bodyPr>
          <a:lstStyle/>
          <a:p>
            <a:r>
              <a:rPr lang="zh-CN" altLang="en-US" sz="1323" dirty="0">
                <a:latin typeface="宋体" panose="02010600030101010101" pitchFamily="2" charset="-122"/>
                <a:ea typeface="宋体" panose="02010600030101010101" pitchFamily="2" charset="-122"/>
              </a:rPr>
              <a:t>潜在扩散模型与扩散模型的区别：先把图像压缩，降低维度，压缩后的空间就是</a:t>
            </a:r>
            <a:r>
              <a:rPr lang="en-US" altLang="zh-CN" sz="1323" dirty="0">
                <a:latin typeface="宋体" panose="02010600030101010101" pitchFamily="2" charset="-122"/>
                <a:ea typeface="宋体" panose="02010600030101010101" pitchFamily="2" charset="-122"/>
              </a:rPr>
              <a:t>latent space</a:t>
            </a:r>
            <a:r>
              <a:rPr lang="zh-CN" altLang="en-US" sz="1323" dirty="0">
                <a:latin typeface="宋体" panose="02010600030101010101" pitchFamily="2" charset="-122"/>
                <a:ea typeface="宋体" panose="02010600030101010101" pitchFamily="2" charset="-122"/>
              </a:rPr>
              <a:t>，从而大幅度减少计算量。</a:t>
            </a:r>
          </a:p>
        </p:txBody>
      </p:sp>
      <p:sp>
        <p:nvSpPr>
          <p:cNvPr id="13" name="文本框 12">
            <a:extLst>
              <a:ext uri="{FF2B5EF4-FFF2-40B4-BE49-F238E27FC236}">
                <a16:creationId xmlns:a16="http://schemas.microsoft.com/office/drawing/2014/main" id="{F84D0705-07B6-F585-8E06-C06C59D41469}"/>
              </a:ext>
            </a:extLst>
          </p:cNvPr>
          <p:cNvSpPr txBox="1"/>
          <p:nvPr/>
        </p:nvSpPr>
        <p:spPr>
          <a:xfrm>
            <a:off x="616526" y="5011453"/>
            <a:ext cx="4845882" cy="358240"/>
          </a:xfrm>
          <a:prstGeom prst="rect">
            <a:avLst/>
          </a:prstGeom>
          <a:noFill/>
        </p:spPr>
        <p:txBody>
          <a:bodyPr wrap="square">
            <a:spAutoFit/>
          </a:bodyPr>
          <a:lstStyle/>
          <a:p>
            <a:pPr marL="269986" indent="-269986">
              <a:buFont typeface="Wingdings" panose="05000000000000000000" pitchFamily="2" charset="2"/>
              <a:buChar char="p"/>
            </a:pPr>
            <a:r>
              <a:rPr lang="en-US" altLang="zh-CN" sz="1728" dirty="0">
                <a:latin typeface="宋体" panose="02010600030101010101" pitchFamily="2" charset="-122"/>
                <a:ea typeface="宋体" panose="02010600030101010101" pitchFamily="2" charset="-122"/>
              </a:rPr>
              <a:t>Stable Diffusion Model</a:t>
            </a:r>
            <a:endParaRPr lang="zh-CN" altLang="en-US" sz="1728" dirty="0">
              <a:latin typeface="宋体" panose="02010600030101010101" pitchFamily="2" charset="-122"/>
              <a:ea typeface="宋体" panose="02010600030101010101" pitchFamily="2" charset="-122"/>
            </a:endParaRPr>
          </a:p>
        </p:txBody>
      </p:sp>
      <p:sp>
        <p:nvSpPr>
          <p:cNvPr id="14" name="文本框 13">
            <a:extLst>
              <a:ext uri="{FF2B5EF4-FFF2-40B4-BE49-F238E27FC236}">
                <a16:creationId xmlns:a16="http://schemas.microsoft.com/office/drawing/2014/main" id="{A9104A7A-FA3E-6ABA-43CF-F4DB020BECF1}"/>
              </a:ext>
            </a:extLst>
          </p:cNvPr>
          <p:cNvSpPr txBox="1"/>
          <p:nvPr/>
        </p:nvSpPr>
        <p:spPr>
          <a:xfrm>
            <a:off x="662837" y="5438487"/>
            <a:ext cx="3826832" cy="499496"/>
          </a:xfrm>
          <a:prstGeom prst="rect">
            <a:avLst/>
          </a:prstGeom>
          <a:noFill/>
        </p:spPr>
        <p:txBody>
          <a:bodyPr wrap="square">
            <a:spAutoFit/>
          </a:bodyPr>
          <a:lstStyle/>
          <a:p>
            <a:r>
              <a:rPr lang="zh-CN" altLang="en-US" sz="1323" dirty="0">
                <a:latin typeface="宋体" panose="02010600030101010101" pitchFamily="2" charset="-122"/>
                <a:ea typeface="宋体" panose="02010600030101010101" pitchFamily="2" charset="-122"/>
              </a:rPr>
              <a:t>主要包含</a:t>
            </a:r>
            <a:r>
              <a:rPr lang="en-US" altLang="zh-CN" sz="1323" dirty="0">
                <a:latin typeface="宋体" panose="02010600030101010101" pitchFamily="2" charset="-122"/>
                <a:ea typeface="宋体" panose="02010600030101010101" pitchFamily="2" charset="-122"/>
              </a:rPr>
              <a:t>3</a:t>
            </a:r>
            <a:r>
              <a:rPr lang="zh-CN" altLang="en-US" sz="1323" dirty="0">
                <a:latin typeface="宋体" panose="02010600030101010101" pitchFamily="2" charset="-122"/>
                <a:ea typeface="宋体" panose="02010600030101010101" pitchFamily="2" charset="-122"/>
              </a:rPr>
              <a:t>个组件：文本编码器，</a:t>
            </a:r>
            <a:r>
              <a:rPr lang="en-US" altLang="zh-CN" sz="1323" dirty="0" err="1">
                <a:latin typeface="宋体" panose="02010600030101010101" pitchFamily="2" charset="-122"/>
                <a:ea typeface="宋体" panose="02010600030101010101" pitchFamily="2" charset="-122"/>
              </a:rPr>
              <a:t>Unet+Schedule</a:t>
            </a:r>
            <a:r>
              <a:rPr lang="zh-CN" altLang="en-US" sz="1323" dirty="0">
                <a:latin typeface="宋体" panose="02010600030101010101" pitchFamily="2" charset="-122"/>
                <a:ea typeface="宋体" panose="02010600030101010101" pitchFamily="2" charset="-122"/>
              </a:rPr>
              <a:t>，自动编码器解码器</a:t>
            </a:r>
          </a:p>
        </p:txBody>
      </p:sp>
      <p:pic>
        <p:nvPicPr>
          <p:cNvPr id="15" name="图片 14">
            <a:extLst>
              <a:ext uri="{FF2B5EF4-FFF2-40B4-BE49-F238E27FC236}">
                <a16:creationId xmlns:a16="http://schemas.microsoft.com/office/drawing/2014/main" id="{20594A7F-9200-9D29-9F41-84D8A81E7D4F}"/>
              </a:ext>
            </a:extLst>
          </p:cNvPr>
          <p:cNvPicPr>
            <a:picLocks noChangeAspect="1"/>
          </p:cNvPicPr>
          <p:nvPr/>
        </p:nvPicPr>
        <p:blipFill>
          <a:blip r:embed="rId6"/>
          <a:stretch>
            <a:fillRect/>
          </a:stretch>
        </p:blipFill>
        <p:spPr>
          <a:xfrm>
            <a:off x="4787312" y="4794124"/>
            <a:ext cx="3489487" cy="1738862"/>
          </a:xfrm>
          <a:prstGeom prst="rect">
            <a:avLst/>
          </a:prstGeom>
        </p:spPr>
      </p:pic>
      <p:sp>
        <p:nvSpPr>
          <p:cNvPr id="5" name="标题 1">
            <a:extLst>
              <a:ext uri="{FF2B5EF4-FFF2-40B4-BE49-F238E27FC236}">
                <a16:creationId xmlns:a16="http://schemas.microsoft.com/office/drawing/2014/main" id="{12251C1B-83B3-D590-BD1E-3205D54A772C}"/>
              </a:ext>
            </a:extLst>
          </p:cNvPr>
          <p:cNvSpPr txBox="1">
            <a:spLocks/>
          </p:cNvSpPr>
          <p:nvPr/>
        </p:nvSpPr>
        <p:spPr>
          <a:xfrm>
            <a:off x="162532" y="489243"/>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总结</a:t>
            </a:r>
            <a:endParaRPr kumimoji="1" lang="zh-CN" altLang="en-US" sz="2078" kern="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55015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9E757FE-FD1F-A230-3F58-C2AD174D35F4}"/>
              </a:ext>
            </a:extLst>
          </p:cNvPr>
          <p:cNvSpPr>
            <a:spLocks noGrp="1"/>
          </p:cNvSpPr>
          <p:nvPr>
            <p:ph type="sldNum" sz="quarter" idx="4"/>
          </p:nvPr>
        </p:nvSpPr>
        <p:spPr/>
        <p:txBody>
          <a:bodyPr/>
          <a:lstStyle/>
          <a:p>
            <a:fld id="{7BC01B97-BE90-DE43-87FD-56A468D87D54}" type="slidenum">
              <a:rPr kumimoji="1" lang="zh-CN" altLang="en-US" smtClean="0"/>
              <a:pPr/>
              <a:t>25</a:t>
            </a:fld>
            <a:endParaRPr kumimoji="1" lang="zh-CN" altLang="en-US" dirty="0">
              <a:solidFill>
                <a:schemeClr val="bg2">
                  <a:lumMod val="75000"/>
                </a:schemeClr>
              </a:solidFill>
            </a:endParaRPr>
          </a:p>
        </p:txBody>
      </p:sp>
      <p:sp>
        <p:nvSpPr>
          <p:cNvPr id="4" name="文本框 3">
            <a:extLst>
              <a:ext uri="{FF2B5EF4-FFF2-40B4-BE49-F238E27FC236}">
                <a16:creationId xmlns:a16="http://schemas.microsoft.com/office/drawing/2014/main" id="{365EE54C-CF81-5343-AF66-0BA62860738D}"/>
              </a:ext>
            </a:extLst>
          </p:cNvPr>
          <p:cNvSpPr txBox="1"/>
          <p:nvPr/>
        </p:nvSpPr>
        <p:spPr>
          <a:xfrm>
            <a:off x="152594" y="241197"/>
            <a:ext cx="7228459"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Free-Bloom: Zero-Shot Text-to-Video Generator with LLM Director and LDM Animator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[NeurIPS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pic>
        <p:nvPicPr>
          <p:cNvPr id="8" name="图片 7">
            <a:extLst>
              <a:ext uri="{FF2B5EF4-FFF2-40B4-BE49-F238E27FC236}">
                <a16:creationId xmlns:a16="http://schemas.microsoft.com/office/drawing/2014/main" id="{12368893-75F5-D421-4512-8818A789D07F}"/>
              </a:ext>
            </a:extLst>
          </p:cNvPr>
          <p:cNvPicPr>
            <a:picLocks noChangeAspect="1"/>
          </p:cNvPicPr>
          <p:nvPr/>
        </p:nvPicPr>
        <p:blipFill>
          <a:blip r:embed="rId3"/>
          <a:stretch>
            <a:fillRect/>
          </a:stretch>
        </p:blipFill>
        <p:spPr>
          <a:xfrm>
            <a:off x="148310" y="1090381"/>
            <a:ext cx="6581933" cy="4372613"/>
          </a:xfrm>
          <a:prstGeom prst="rect">
            <a:avLst/>
          </a:prstGeom>
        </p:spPr>
      </p:pic>
      <p:sp>
        <p:nvSpPr>
          <p:cNvPr id="3" name="文本框 2">
            <a:extLst>
              <a:ext uri="{FF2B5EF4-FFF2-40B4-BE49-F238E27FC236}">
                <a16:creationId xmlns:a16="http://schemas.microsoft.com/office/drawing/2014/main" id="{8D3FC2E1-681B-982B-7808-679DB737D5DF}"/>
              </a:ext>
            </a:extLst>
          </p:cNvPr>
          <p:cNvSpPr txBox="1"/>
          <p:nvPr/>
        </p:nvSpPr>
        <p:spPr>
          <a:xfrm>
            <a:off x="6823291" y="1558105"/>
            <a:ext cx="1530732" cy="697883"/>
          </a:xfrm>
          <a:prstGeom prst="rect">
            <a:avLst/>
          </a:prstGeom>
          <a:noFill/>
        </p:spPr>
        <p:txBody>
          <a:bodyPr wrap="square">
            <a:spAutoFit/>
          </a:bodyPr>
          <a:lstStyle/>
          <a:p>
            <a:r>
              <a:rPr lang="zh-CN" altLang="en-US" sz="1323" dirty="0">
                <a:latin typeface="宋体" panose="02010600030101010101" pitchFamily="2" charset="-122"/>
                <a:ea typeface="宋体" panose="02010600030101010101" pitchFamily="2" charset="-122"/>
              </a:rPr>
              <a:t>在文字提示下，生成可以描述整个过程的视频。</a:t>
            </a:r>
          </a:p>
        </p:txBody>
      </p:sp>
      <p:pic>
        <p:nvPicPr>
          <p:cNvPr id="7" name="图片 6">
            <a:extLst>
              <a:ext uri="{FF2B5EF4-FFF2-40B4-BE49-F238E27FC236}">
                <a16:creationId xmlns:a16="http://schemas.microsoft.com/office/drawing/2014/main" id="{854A9E62-9C5B-F657-298C-D77EBD42B546}"/>
              </a:ext>
            </a:extLst>
          </p:cNvPr>
          <p:cNvPicPr>
            <a:picLocks noChangeAspect="1"/>
          </p:cNvPicPr>
          <p:nvPr/>
        </p:nvPicPr>
        <p:blipFill>
          <a:blip r:embed="rId4"/>
          <a:stretch>
            <a:fillRect/>
          </a:stretch>
        </p:blipFill>
        <p:spPr>
          <a:xfrm>
            <a:off x="208143" y="5464307"/>
            <a:ext cx="6228164" cy="765367"/>
          </a:xfrm>
          <a:prstGeom prst="rect">
            <a:avLst/>
          </a:prstGeom>
        </p:spPr>
      </p:pic>
      <p:pic>
        <p:nvPicPr>
          <p:cNvPr id="10" name="图片 9">
            <a:extLst>
              <a:ext uri="{FF2B5EF4-FFF2-40B4-BE49-F238E27FC236}">
                <a16:creationId xmlns:a16="http://schemas.microsoft.com/office/drawing/2014/main" id="{02528B0F-B0B1-780C-8C60-80DB13435184}"/>
              </a:ext>
            </a:extLst>
          </p:cNvPr>
          <p:cNvPicPr>
            <a:picLocks noChangeAspect="1"/>
          </p:cNvPicPr>
          <p:nvPr/>
        </p:nvPicPr>
        <p:blipFill>
          <a:blip r:embed="rId5"/>
          <a:stretch>
            <a:fillRect/>
          </a:stretch>
        </p:blipFill>
        <p:spPr>
          <a:xfrm>
            <a:off x="3713215" y="6022883"/>
            <a:ext cx="2721952" cy="206932"/>
          </a:xfrm>
          <a:prstGeom prst="rect">
            <a:avLst/>
          </a:prstGeom>
        </p:spPr>
      </p:pic>
    </p:spTree>
    <p:extLst>
      <p:ext uri="{BB962C8B-B14F-4D97-AF65-F5344CB8AC3E}">
        <p14:creationId xmlns:p14="http://schemas.microsoft.com/office/powerpoint/2010/main" val="428300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4B5A68A-C94F-FC1F-7052-FB7CF7195281}"/>
              </a:ext>
            </a:extLst>
          </p:cNvPr>
          <p:cNvSpPr>
            <a:spLocks noGrp="1"/>
          </p:cNvSpPr>
          <p:nvPr>
            <p:ph type="sldNum" sz="quarter" idx="4"/>
          </p:nvPr>
        </p:nvSpPr>
        <p:spPr/>
        <p:txBody>
          <a:bodyPr/>
          <a:lstStyle/>
          <a:p>
            <a:fld id="{7BC01B97-BE90-DE43-87FD-56A468D87D54}" type="slidenum">
              <a:rPr kumimoji="1" lang="zh-CN" altLang="en-US" smtClean="0"/>
              <a:pPr/>
              <a:t>26</a:t>
            </a:fld>
            <a:endParaRPr kumimoji="1" lang="zh-CN" altLang="en-US" dirty="0">
              <a:solidFill>
                <a:schemeClr val="bg2">
                  <a:lumMod val="75000"/>
                </a:schemeClr>
              </a:solidFill>
            </a:endParaRPr>
          </a:p>
        </p:txBody>
      </p:sp>
      <p:sp>
        <p:nvSpPr>
          <p:cNvPr id="3" name="文本框 2">
            <a:extLst>
              <a:ext uri="{FF2B5EF4-FFF2-40B4-BE49-F238E27FC236}">
                <a16:creationId xmlns:a16="http://schemas.microsoft.com/office/drawing/2014/main" id="{3CDC4166-3FFD-2DF7-E5DC-38250BBA60A9}"/>
              </a:ext>
            </a:extLst>
          </p:cNvPr>
          <p:cNvSpPr txBox="1"/>
          <p:nvPr/>
        </p:nvSpPr>
        <p:spPr>
          <a:xfrm>
            <a:off x="152594" y="241197"/>
            <a:ext cx="7228459"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Free-Bloom: Zero-Shot Text-to-Video Generator with LLM Director and LDM Animator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[NeurIPS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sp>
        <p:nvSpPr>
          <p:cNvPr id="4" name="文本框 3">
            <a:extLst>
              <a:ext uri="{FF2B5EF4-FFF2-40B4-BE49-F238E27FC236}">
                <a16:creationId xmlns:a16="http://schemas.microsoft.com/office/drawing/2014/main" id="{4C08695E-4E5B-F67B-12AC-BD643440E8FF}"/>
              </a:ext>
            </a:extLst>
          </p:cNvPr>
          <p:cNvSpPr txBox="1"/>
          <p:nvPr/>
        </p:nvSpPr>
        <p:spPr>
          <a:xfrm>
            <a:off x="148272" y="1775369"/>
            <a:ext cx="2527615" cy="383054"/>
          </a:xfrm>
          <a:prstGeom prst="rect">
            <a:avLst/>
          </a:prstGeom>
        </p:spPr>
        <p:txBody>
          <a:bodyPr wrap="none" rtlCol="0">
            <a:spAutoFit/>
          </a:bodyPr>
          <a:lstStyle/>
          <a:p>
            <a:pPr marL="323983" indent="-323983" defTabSz="863954">
              <a:buFont typeface="Wingdings" panose="05000000000000000000" pitchFamily="2" charset="2"/>
              <a:buChar char="p"/>
            </a:pPr>
            <a:r>
              <a:rPr lang="en-US" altLang="zh-CN" sz="1889" dirty="0">
                <a:solidFill>
                  <a:srgbClr val="102391"/>
                </a:solidFill>
              </a:rPr>
              <a:t>Semantic Coherence</a:t>
            </a:r>
            <a:endParaRPr lang="zh-CN" altLang="en-US" sz="1889" dirty="0">
              <a:solidFill>
                <a:srgbClr val="102391"/>
              </a:solidFill>
            </a:endParaRPr>
          </a:p>
        </p:txBody>
      </p:sp>
      <p:sp>
        <p:nvSpPr>
          <p:cNvPr id="5" name="文本框 4">
            <a:extLst>
              <a:ext uri="{FF2B5EF4-FFF2-40B4-BE49-F238E27FC236}">
                <a16:creationId xmlns:a16="http://schemas.microsoft.com/office/drawing/2014/main" id="{0961B446-E559-A9E2-E534-0A50BFE7AACF}"/>
              </a:ext>
            </a:extLst>
          </p:cNvPr>
          <p:cNvSpPr txBox="1"/>
          <p:nvPr/>
        </p:nvSpPr>
        <p:spPr>
          <a:xfrm>
            <a:off x="152593" y="3239990"/>
            <a:ext cx="2540247" cy="383054"/>
          </a:xfrm>
          <a:prstGeom prst="rect">
            <a:avLst/>
          </a:prstGeom>
        </p:spPr>
        <p:txBody>
          <a:bodyPr wrap="none" rtlCol="0">
            <a:spAutoFit/>
          </a:bodyPr>
          <a:lstStyle/>
          <a:p>
            <a:pPr marL="323983" indent="-323983" defTabSz="863954">
              <a:buFont typeface="Wingdings" panose="05000000000000000000" pitchFamily="2" charset="2"/>
              <a:buChar char="p"/>
            </a:pPr>
            <a:r>
              <a:rPr lang="en-US" altLang="zh-CN" sz="1889" dirty="0">
                <a:solidFill>
                  <a:srgbClr val="102391"/>
                </a:solidFill>
              </a:rPr>
              <a:t>Temporal Coherence</a:t>
            </a:r>
            <a:endParaRPr lang="zh-CN" altLang="en-US" sz="1889" dirty="0">
              <a:solidFill>
                <a:srgbClr val="102391"/>
              </a:solidFill>
            </a:endParaRPr>
          </a:p>
        </p:txBody>
      </p:sp>
      <p:sp>
        <p:nvSpPr>
          <p:cNvPr id="8" name="文本框 7">
            <a:extLst>
              <a:ext uri="{FF2B5EF4-FFF2-40B4-BE49-F238E27FC236}">
                <a16:creationId xmlns:a16="http://schemas.microsoft.com/office/drawing/2014/main" id="{DCC679A3-981B-984E-EF0E-3828E3D443D2}"/>
              </a:ext>
            </a:extLst>
          </p:cNvPr>
          <p:cNvSpPr txBox="1"/>
          <p:nvPr/>
        </p:nvSpPr>
        <p:spPr>
          <a:xfrm>
            <a:off x="3723854" y="1825065"/>
            <a:ext cx="4330386" cy="358240"/>
          </a:xfrm>
          <a:prstGeom prst="rect">
            <a:avLst/>
          </a:prstGeom>
          <a:noFill/>
        </p:spPr>
        <p:txBody>
          <a:bodyPr wrap="square">
            <a:spAutoFit/>
          </a:bodyPr>
          <a:lstStyle/>
          <a:p>
            <a:pPr marL="269986" indent="-269986">
              <a:buFont typeface="Arial" panose="020B0604020202020204" pitchFamily="34" charset="0"/>
              <a:buChar char="•"/>
            </a:pPr>
            <a:r>
              <a:rPr lang="en-US" altLang="zh-CN" sz="1728" dirty="0">
                <a:solidFill>
                  <a:srgbClr val="000000"/>
                </a:solidFill>
                <a:highlight>
                  <a:srgbClr val="FFFFFF"/>
                </a:highlight>
                <a:latin typeface="Arial" panose="020B0604020202020204" pitchFamily="34" charset="0"/>
              </a:rPr>
              <a:t>Serial Prompting</a:t>
            </a:r>
            <a:endParaRPr lang="zh-CN" altLang="en-US" sz="1728" dirty="0"/>
          </a:p>
        </p:txBody>
      </p:sp>
      <p:sp>
        <p:nvSpPr>
          <p:cNvPr id="9" name="文本框 8">
            <a:extLst>
              <a:ext uri="{FF2B5EF4-FFF2-40B4-BE49-F238E27FC236}">
                <a16:creationId xmlns:a16="http://schemas.microsoft.com/office/drawing/2014/main" id="{1311B0FD-1AAA-E0E9-540A-D08F2C518E63}"/>
              </a:ext>
            </a:extLst>
          </p:cNvPr>
          <p:cNvSpPr txBox="1"/>
          <p:nvPr/>
        </p:nvSpPr>
        <p:spPr>
          <a:xfrm>
            <a:off x="3723853" y="2504544"/>
            <a:ext cx="4695900" cy="358240"/>
          </a:xfrm>
          <a:prstGeom prst="rect">
            <a:avLst/>
          </a:prstGeom>
          <a:noFill/>
        </p:spPr>
        <p:txBody>
          <a:bodyPr wrap="square">
            <a:spAutoFit/>
          </a:bodyPr>
          <a:lstStyle/>
          <a:p>
            <a:pPr marL="269986" indent="-269986">
              <a:buFont typeface="Arial" panose="020B0604020202020204" pitchFamily="34" charset="0"/>
              <a:buChar char="•"/>
            </a:pPr>
            <a:r>
              <a:rPr lang="en-US" altLang="zh-CN" sz="1728" dirty="0">
                <a:solidFill>
                  <a:srgbClr val="000000"/>
                </a:solidFill>
                <a:highlight>
                  <a:srgbClr val="FFFFFF"/>
                </a:highlight>
              </a:rPr>
              <a:t>M</a:t>
            </a:r>
            <a:r>
              <a:rPr lang="en-US" altLang="zh-CN" sz="1728" dirty="0">
                <a:solidFill>
                  <a:srgbClr val="000000"/>
                </a:solidFill>
                <a:highlight>
                  <a:srgbClr val="FFFFFF"/>
                </a:highlight>
                <a:latin typeface="Arial" panose="020B0604020202020204" pitchFamily="34" charset="0"/>
              </a:rPr>
              <a:t>odel the joint distribution of initial noise</a:t>
            </a:r>
            <a:endParaRPr lang="zh-CN" altLang="en-US" sz="1728" dirty="0"/>
          </a:p>
        </p:txBody>
      </p:sp>
      <p:sp>
        <p:nvSpPr>
          <p:cNvPr id="10" name="文本框 9">
            <a:extLst>
              <a:ext uri="{FF2B5EF4-FFF2-40B4-BE49-F238E27FC236}">
                <a16:creationId xmlns:a16="http://schemas.microsoft.com/office/drawing/2014/main" id="{16064DE1-0AB8-223A-CECB-32A96E9D7B06}"/>
              </a:ext>
            </a:extLst>
          </p:cNvPr>
          <p:cNvSpPr txBox="1"/>
          <p:nvPr/>
        </p:nvSpPr>
        <p:spPr>
          <a:xfrm>
            <a:off x="148271" y="2490005"/>
            <a:ext cx="2464714" cy="383054"/>
          </a:xfrm>
          <a:prstGeom prst="rect">
            <a:avLst/>
          </a:prstGeom>
        </p:spPr>
        <p:txBody>
          <a:bodyPr wrap="none" rtlCol="0">
            <a:spAutoFit/>
          </a:bodyPr>
          <a:lstStyle/>
          <a:p>
            <a:pPr marL="323983" indent="-323983" defTabSz="863954">
              <a:buFont typeface="Wingdings" panose="05000000000000000000" pitchFamily="2" charset="2"/>
              <a:buChar char="p"/>
            </a:pPr>
            <a:r>
              <a:rPr lang="en-US" altLang="zh-CN" sz="1889" dirty="0">
                <a:solidFill>
                  <a:srgbClr val="102391"/>
                </a:solidFill>
              </a:rPr>
              <a:t>Identical Coherence</a:t>
            </a:r>
            <a:endParaRPr lang="zh-CN" altLang="en-US" sz="1889" dirty="0">
              <a:solidFill>
                <a:srgbClr val="102391"/>
              </a:solidFill>
            </a:endParaRPr>
          </a:p>
        </p:txBody>
      </p:sp>
      <p:sp>
        <p:nvSpPr>
          <p:cNvPr id="11" name="文本框 10">
            <a:extLst>
              <a:ext uri="{FF2B5EF4-FFF2-40B4-BE49-F238E27FC236}">
                <a16:creationId xmlns:a16="http://schemas.microsoft.com/office/drawing/2014/main" id="{254A8D43-222D-406D-DE43-AF6BA4C6E311}"/>
              </a:ext>
            </a:extLst>
          </p:cNvPr>
          <p:cNvSpPr txBox="1"/>
          <p:nvPr/>
        </p:nvSpPr>
        <p:spPr>
          <a:xfrm>
            <a:off x="3723853" y="3233222"/>
            <a:ext cx="4592647" cy="624145"/>
          </a:xfrm>
          <a:prstGeom prst="rect">
            <a:avLst/>
          </a:prstGeom>
          <a:noFill/>
        </p:spPr>
        <p:txBody>
          <a:bodyPr wrap="square">
            <a:spAutoFit/>
          </a:bodyPr>
          <a:lstStyle/>
          <a:p>
            <a:pPr marL="269986" indent="-269986">
              <a:buFont typeface="Arial" panose="020B0604020202020204" pitchFamily="34" charset="0"/>
              <a:buChar char="•"/>
            </a:pPr>
            <a:r>
              <a:rPr lang="en-US" altLang="zh-CN" sz="1728" dirty="0">
                <a:solidFill>
                  <a:srgbClr val="000000"/>
                </a:solidFill>
                <a:highlight>
                  <a:srgbClr val="FFFFFF"/>
                </a:highlight>
              </a:rPr>
              <a:t>Shift the attention of the self-attention layers in the LDMs’ U-Net from cross-frame contexts </a:t>
            </a:r>
            <a:endParaRPr lang="zh-CN" altLang="en-US" sz="1728" dirty="0"/>
          </a:p>
        </p:txBody>
      </p:sp>
      <p:cxnSp>
        <p:nvCxnSpPr>
          <p:cNvPr id="13" name="连接符: 肘形 12">
            <a:extLst>
              <a:ext uri="{FF2B5EF4-FFF2-40B4-BE49-F238E27FC236}">
                <a16:creationId xmlns:a16="http://schemas.microsoft.com/office/drawing/2014/main" id="{18DFA5D1-605D-08A9-502E-64993F56D4AE}"/>
              </a:ext>
            </a:extLst>
          </p:cNvPr>
          <p:cNvCxnSpPr>
            <a:cxnSpLocks/>
            <a:stCxn id="8" idx="1"/>
            <a:endCxn id="17" idx="1"/>
          </p:cNvCxnSpPr>
          <p:nvPr/>
        </p:nvCxnSpPr>
        <p:spPr>
          <a:xfrm rot="10800000" flipH="1" flipV="1">
            <a:off x="3723853" y="2004184"/>
            <a:ext cx="48141" cy="2409939"/>
          </a:xfrm>
          <a:prstGeom prst="bentConnector3">
            <a:avLst>
              <a:gd name="adj1" fmla="val -474855"/>
            </a:avLst>
          </a:prstGeom>
          <a:ln w="381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6" name="箭头: 左 15">
            <a:extLst>
              <a:ext uri="{FF2B5EF4-FFF2-40B4-BE49-F238E27FC236}">
                <a16:creationId xmlns:a16="http://schemas.microsoft.com/office/drawing/2014/main" id="{6F1F05BE-A783-2716-866B-FD250C94CC9B}"/>
              </a:ext>
            </a:extLst>
          </p:cNvPr>
          <p:cNvSpPr/>
          <p:nvPr/>
        </p:nvSpPr>
        <p:spPr>
          <a:xfrm>
            <a:off x="2936270" y="2640884"/>
            <a:ext cx="328163" cy="212602"/>
          </a:xfrm>
          <a:prstGeom prst="leftArrow">
            <a:avLst/>
          </a:prstGeom>
          <a:solidFill>
            <a:schemeClr val="bg1">
              <a:lumMod val="65000"/>
            </a:schemeClr>
          </a:solidFill>
          <a:ln w="19050">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1728" dirty="0"/>
          </a:p>
        </p:txBody>
      </p:sp>
      <p:sp>
        <p:nvSpPr>
          <p:cNvPr id="17" name="文本框 16">
            <a:extLst>
              <a:ext uri="{FF2B5EF4-FFF2-40B4-BE49-F238E27FC236}">
                <a16:creationId xmlns:a16="http://schemas.microsoft.com/office/drawing/2014/main" id="{9E541E96-FDB5-9720-4618-FD2C4042721B}"/>
              </a:ext>
            </a:extLst>
          </p:cNvPr>
          <p:cNvSpPr txBox="1"/>
          <p:nvPr/>
        </p:nvSpPr>
        <p:spPr>
          <a:xfrm>
            <a:off x="3771995" y="4235004"/>
            <a:ext cx="4927188" cy="358240"/>
          </a:xfrm>
          <a:prstGeom prst="rect">
            <a:avLst/>
          </a:prstGeom>
          <a:noFill/>
        </p:spPr>
        <p:txBody>
          <a:bodyPr wrap="square">
            <a:spAutoFit/>
          </a:bodyPr>
          <a:lstStyle/>
          <a:p>
            <a:pPr marL="269986" indent="-269986">
              <a:buFont typeface="Arial" panose="020B0604020202020204" pitchFamily="34" charset="0"/>
              <a:buChar char="•"/>
            </a:pPr>
            <a:r>
              <a:rPr lang="en-US" altLang="zh-CN" sz="1728" dirty="0">
                <a:solidFill>
                  <a:srgbClr val="000000"/>
                </a:solidFill>
                <a:highlight>
                  <a:srgbClr val="FFFFFF"/>
                </a:highlight>
              </a:rPr>
              <a:t>A training-free dual-path interpolation strategy</a:t>
            </a:r>
            <a:endParaRPr lang="zh-CN" altLang="en-US" sz="1728" dirty="0"/>
          </a:p>
        </p:txBody>
      </p:sp>
    </p:spTree>
    <p:extLst>
      <p:ext uri="{BB962C8B-B14F-4D97-AF65-F5344CB8AC3E}">
        <p14:creationId xmlns:p14="http://schemas.microsoft.com/office/powerpoint/2010/main" val="1543414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B1EB48-DCB9-6ED2-5362-266A52EC56EE}"/>
              </a:ext>
            </a:extLst>
          </p:cNvPr>
          <p:cNvSpPr>
            <a:spLocks noGrp="1"/>
          </p:cNvSpPr>
          <p:nvPr>
            <p:ph type="sldNum" sz="quarter" idx="4"/>
          </p:nvPr>
        </p:nvSpPr>
        <p:spPr/>
        <p:txBody>
          <a:bodyPr/>
          <a:lstStyle/>
          <a:p>
            <a:fld id="{7BC01B97-BE90-DE43-87FD-56A468D87D54}" type="slidenum">
              <a:rPr kumimoji="1" lang="zh-CN" altLang="en-US" smtClean="0"/>
              <a:pPr/>
              <a:t>27</a:t>
            </a:fld>
            <a:endParaRPr kumimoji="1" lang="zh-CN" altLang="en-US" dirty="0">
              <a:solidFill>
                <a:schemeClr val="bg2">
                  <a:lumMod val="75000"/>
                </a:schemeClr>
              </a:solidFill>
            </a:endParaRPr>
          </a:p>
        </p:txBody>
      </p:sp>
      <p:sp>
        <p:nvSpPr>
          <p:cNvPr id="3" name="文本框 2">
            <a:extLst>
              <a:ext uri="{FF2B5EF4-FFF2-40B4-BE49-F238E27FC236}">
                <a16:creationId xmlns:a16="http://schemas.microsoft.com/office/drawing/2014/main" id="{02BAA182-53A3-C439-2F31-0C3CF3480EB8}"/>
              </a:ext>
            </a:extLst>
          </p:cNvPr>
          <p:cNvSpPr txBox="1"/>
          <p:nvPr/>
        </p:nvSpPr>
        <p:spPr>
          <a:xfrm>
            <a:off x="152594" y="241197"/>
            <a:ext cx="7228459"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Free-Bloom: Zero-Shot Text-to-Video Generator with LLM Director and LDM Animator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[NeurIPS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pic>
        <p:nvPicPr>
          <p:cNvPr id="5" name="图片 4">
            <a:extLst>
              <a:ext uri="{FF2B5EF4-FFF2-40B4-BE49-F238E27FC236}">
                <a16:creationId xmlns:a16="http://schemas.microsoft.com/office/drawing/2014/main" id="{DC93186E-5917-C873-7BDF-0354A208F243}"/>
              </a:ext>
            </a:extLst>
          </p:cNvPr>
          <p:cNvPicPr>
            <a:picLocks noChangeAspect="1"/>
          </p:cNvPicPr>
          <p:nvPr/>
        </p:nvPicPr>
        <p:blipFill>
          <a:blip r:embed="rId3"/>
          <a:stretch>
            <a:fillRect/>
          </a:stretch>
        </p:blipFill>
        <p:spPr>
          <a:xfrm>
            <a:off x="154206" y="1090381"/>
            <a:ext cx="8248948" cy="3177007"/>
          </a:xfrm>
          <a:prstGeom prst="rect">
            <a:avLst/>
          </a:prstGeom>
        </p:spPr>
      </p:pic>
      <p:sp>
        <p:nvSpPr>
          <p:cNvPr id="7" name="文本框 6">
            <a:extLst>
              <a:ext uri="{FF2B5EF4-FFF2-40B4-BE49-F238E27FC236}">
                <a16:creationId xmlns:a16="http://schemas.microsoft.com/office/drawing/2014/main" id="{ED6CEB9A-0850-FE85-012D-0D0F0DA88502}"/>
              </a:ext>
            </a:extLst>
          </p:cNvPr>
          <p:cNvSpPr txBox="1"/>
          <p:nvPr/>
        </p:nvSpPr>
        <p:spPr>
          <a:xfrm>
            <a:off x="236021" y="4267388"/>
            <a:ext cx="4330386" cy="295915"/>
          </a:xfrm>
          <a:prstGeom prst="rect">
            <a:avLst/>
          </a:prstGeom>
          <a:noFill/>
        </p:spPr>
        <p:txBody>
          <a:bodyPr wrap="square">
            <a:spAutoFit/>
          </a:bodyPr>
          <a:lstStyle/>
          <a:p>
            <a:pPr marL="269986" indent="-269986">
              <a:buFont typeface="Arial" panose="020B0604020202020204" pitchFamily="34" charset="0"/>
              <a:buChar char="•"/>
            </a:pPr>
            <a:r>
              <a:rPr lang="en-US" altLang="zh-CN" sz="1323" dirty="0">
                <a:solidFill>
                  <a:srgbClr val="000000"/>
                </a:solidFill>
                <a:highlight>
                  <a:srgbClr val="FFFFFF"/>
                </a:highlight>
              </a:rPr>
              <a:t>Serial Prompting</a:t>
            </a:r>
            <a:endParaRPr lang="zh-CN" altLang="en-US" sz="1323" dirty="0"/>
          </a:p>
        </p:txBody>
      </p:sp>
      <p:sp>
        <p:nvSpPr>
          <p:cNvPr id="8" name="文本框 7">
            <a:extLst>
              <a:ext uri="{FF2B5EF4-FFF2-40B4-BE49-F238E27FC236}">
                <a16:creationId xmlns:a16="http://schemas.microsoft.com/office/drawing/2014/main" id="{91CF1D9E-EBDB-CF10-E20F-73695B561066}"/>
              </a:ext>
            </a:extLst>
          </p:cNvPr>
          <p:cNvSpPr txBox="1"/>
          <p:nvPr/>
        </p:nvSpPr>
        <p:spPr>
          <a:xfrm>
            <a:off x="226800" y="4673254"/>
            <a:ext cx="4330386" cy="697883"/>
          </a:xfrm>
          <a:prstGeom prst="rect">
            <a:avLst/>
          </a:prstGeom>
          <a:noFill/>
        </p:spPr>
        <p:txBody>
          <a:bodyPr wrap="square">
            <a:spAutoFit/>
          </a:bodyPr>
          <a:lstStyle/>
          <a:p>
            <a:pPr marL="269986" indent="-269986">
              <a:buFont typeface="Arial" panose="020B0604020202020204" pitchFamily="34" charset="0"/>
              <a:buChar char="•"/>
            </a:pPr>
            <a:r>
              <a:rPr lang="en-US" altLang="zh-CN" sz="1323" dirty="0">
                <a:solidFill>
                  <a:srgbClr val="000000"/>
                </a:solidFill>
                <a:highlight>
                  <a:srgbClr val="FFFFFF"/>
                </a:highlight>
              </a:rPr>
              <a:t>Video Generation (Latent diffusion model)</a:t>
            </a:r>
          </a:p>
          <a:p>
            <a:r>
              <a:rPr lang="zh-CN" altLang="en-US" sz="1323" dirty="0">
                <a:solidFill>
                  <a:srgbClr val="102391"/>
                </a:solidFill>
              </a:rPr>
              <a:t>       </a:t>
            </a:r>
            <a:r>
              <a:rPr lang="en-US" altLang="zh-CN" sz="1323" dirty="0">
                <a:solidFill>
                  <a:srgbClr val="102391"/>
                </a:solidFill>
              </a:rPr>
              <a:t>joint noise sampling</a:t>
            </a:r>
          </a:p>
          <a:p>
            <a:r>
              <a:rPr lang="en-US" altLang="zh-CN" sz="1323" dirty="0"/>
              <a:t>       </a:t>
            </a:r>
            <a:r>
              <a:rPr lang="en-US" altLang="zh-CN" sz="1323" dirty="0">
                <a:solidFill>
                  <a:srgbClr val="102391"/>
                </a:solidFill>
              </a:rPr>
              <a:t>step-aware attention shift</a:t>
            </a:r>
            <a:endParaRPr lang="zh-CN" altLang="en-US" sz="1323" dirty="0">
              <a:solidFill>
                <a:srgbClr val="102391"/>
              </a:solidFill>
            </a:endParaRPr>
          </a:p>
        </p:txBody>
      </p:sp>
      <p:sp>
        <p:nvSpPr>
          <p:cNvPr id="9" name="文本框 8">
            <a:extLst>
              <a:ext uri="{FF2B5EF4-FFF2-40B4-BE49-F238E27FC236}">
                <a16:creationId xmlns:a16="http://schemas.microsoft.com/office/drawing/2014/main" id="{E761A732-A9B0-74FB-FF67-C2BA22B0E1C2}"/>
              </a:ext>
            </a:extLst>
          </p:cNvPr>
          <p:cNvSpPr txBox="1"/>
          <p:nvPr/>
        </p:nvSpPr>
        <p:spPr>
          <a:xfrm>
            <a:off x="230887" y="5469474"/>
            <a:ext cx="4330386" cy="295915"/>
          </a:xfrm>
          <a:prstGeom prst="rect">
            <a:avLst/>
          </a:prstGeom>
          <a:noFill/>
        </p:spPr>
        <p:txBody>
          <a:bodyPr wrap="square">
            <a:spAutoFit/>
          </a:bodyPr>
          <a:lstStyle/>
          <a:p>
            <a:pPr marL="269986" indent="-269986">
              <a:buFont typeface="Arial" panose="020B0604020202020204" pitchFamily="34" charset="0"/>
              <a:buChar char="•"/>
            </a:pPr>
            <a:r>
              <a:rPr lang="en-US" altLang="zh-CN" sz="1323" dirty="0"/>
              <a:t>Interpolation Empowerment</a:t>
            </a:r>
            <a:endParaRPr lang="zh-CN" altLang="en-US" sz="1323" dirty="0"/>
          </a:p>
        </p:txBody>
      </p:sp>
    </p:spTree>
    <p:extLst>
      <p:ext uri="{BB962C8B-B14F-4D97-AF65-F5344CB8AC3E}">
        <p14:creationId xmlns:p14="http://schemas.microsoft.com/office/powerpoint/2010/main" val="1197442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D32E52C-B9AB-917A-EA4F-32814A162FC9}"/>
              </a:ext>
            </a:extLst>
          </p:cNvPr>
          <p:cNvPicPr>
            <a:picLocks noChangeAspect="1"/>
          </p:cNvPicPr>
          <p:nvPr/>
        </p:nvPicPr>
        <p:blipFill>
          <a:blip r:embed="rId3"/>
          <a:stretch>
            <a:fillRect/>
          </a:stretch>
        </p:blipFill>
        <p:spPr>
          <a:xfrm>
            <a:off x="3417640" y="5610903"/>
            <a:ext cx="5206005" cy="788509"/>
          </a:xfrm>
          <a:prstGeom prst="rect">
            <a:avLst/>
          </a:prstGeom>
        </p:spPr>
      </p:pic>
      <p:sp>
        <p:nvSpPr>
          <p:cNvPr id="2" name="灯片编号占位符 1">
            <a:extLst>
              <a:ext uri="{FF2B5EF4-FFF2-40B4-BE49-F238E27FC236}">
                <a16:creationId xmlns:a16="http://schemas.microsoft.com/office/drawing/2014/main" id="{104084DA-EE0B-3C6B-5E52-E5C525D663A1}"/>
              </a:ext>
            </a:extLst>
          </p:cNvPr>
          <p:cNvSpPr>
            <a:spLocks noGrp="1"/>
          </p:cNvSpPr>
          <p:nvPr>
            <p:ph type="sldNum" sz="quarter" idx="4"/>
          </p:nvPr>
        </p:nvSpPr>
        <p:spPr/>
        <p:txBody>
          <a:bodyPr/>
          <a:lstStyle/>
          <a:p>
            <a:fld id="{7BC01B97-BE90-DE43-87FD-56A468D87D54}" type="slidenum">
              <a:rPr kumimoji="1" lang="zh-CN" altLang="en-US" smtClean="0"/>
              <a:pPr/>
              <a:t>28</a:t>
            </a:fld>
            <a:endParaRPr kumimoji="1" lang="zh-CN" altLang="en-US" dirty="0">
              <a:solidFill>
                <a:schemeClr val="bg2">
                  <a:lumMod val="75000"/>
                </a:schemeClr>
              </a:solidFill>
            </a:endParaRPr>
          </a:p>
        </p:txBody>
      </p:sp>
      <p:sp>
        <p:nvSpPr>
          <p:cNvPr id="6" name="文本框 5">
            <a:extLst>
              <a:ext uri="{FF2B5EF4-FFF2-40B4-BE49-F238E27FC236}">
                <a16:creationId xmlns:a16="http://schemas.microsoft.com/office/drawing/2014/main" id="{304E2D5B-32A6-EED8-95E8-9F4946A15E3D}"/>
              </a:ext>
            </a:extLst>
          </p:cNvPr>
          <p:cNvSpPr txBox="1"/>
          <p:nvPr/>
        </p:nvSpPr>
        <p:spPr>
          <a:xfrm>
            <a:off x="152593" y="1251684"/>
            <a:ext cx="6205226" cy="358240"/>
          </a:xfrm>
          <a:prstGeom prst="rect">
            <a:avLst/>
          </a:prstGeom>
          <a:noFill/>
        </p:spPr>
        <p:txBody>
          <a:bodyPr wrap="square">
            <a:spAutoFit/>
          </a:bodyPr>
          <a:lstStyle/>
          <a:p>
            <a:r>
              <a:rPr lang="en-US" altLang="zh-CN" sz="1728" dirty="0">
                <a:solidFill>
                  <a:srgbClr val="000000"/>
                </a:solidFill>
                <a:highlight>
                  <a:srgbClr val="FFFFFF"/>
                </a:highlight>
                <a:latin typeface="微软雅黑" panose="020B0503020204020204" pitchFamily="34" charset="-122"/>
                <a:ea typeface="微软雅黑" panose="020B0503020204020204" pitchFamily="34" charset="-122"/>
              </a:rPr>
              <a:t>Joint noise sampling following LDMs’assumption.</a:t>
            </a:r>
            <a:endParaRPr lang="zh-CN" altLang="en-US" sz="1728"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C8DE1D78-62A1-715D-0462-3FC7E80CE1AA}"/>
              </a:ext>
            </a:extLst>
          </p:cNvPr>
          <p:cNvSpPr txBox="1"/>
          <p:nvPr/>
        </p:nvSpPr>
        <p:spPr>
          <a:xfrm>
            <a:off x="152594" y="241197"/>
            <a:ext cx="7228459"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Free-Bloom: Zero-Shot Text-to-Video Generator with LLM Director and LDM Animator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[NeurIPS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pic>
        <p:nvPicPr>
          <p:cNvPr id="9" name="图片 8">
            <a:extLst>
              <a:ext uri="{FF2B5EF4-FFF2-40B4-BE49-F238E27FC236}">
                <a16:creationId xmlns:a16="http://schemas.microsoft.com/office/drawing/2014/main" id="{705F7079-C378-6CC1-75B1-09CBB8218C13}"/>
              </a:ext>
            </a:extLst>
          </p:cNvPr>
          <p:cNvPicPr>
            <a:picLocks noChangeAspect="1"/>
          </p:cNvPicPr>
          <p:nvPr/>
        </p:nvPicPr>
        <p:blipFill rotWithShape="1">
          <a:blip r:embed="rId4"/>
          <a:srcRect t="11407" b="9843"/>
          <a:stretch/>
        </p:blipFill>
        <p:spPr>
          <a:xfrm>
            <a:off x="320754" y="3110071"/>
            <a:ext cx="7892246" cy="1020490"/>
          </a:xfrm>
          <a:prstGeom prst="rect">
            <a:avLst/>
          </a:prstGeom>
        </p:spPr>
      </p:pic>
      <p:sp>
        <p:nvSpPr>
          <p:cNvPr id="11" name="文本框 10">
            <a:extLst>
              <a:ext uri="{FF2B5EF4-FFF2-40B4-BE49-F238E27FC236}">
                <a16:creationId xmlns:a16="http://schemas.microsoft.com/office/drawing/2014/main" id="{D1A2E290-AE05-DA20-7281-A2635C105AF0}"/>
              </a:ext>
            </a:extLst>
          </p:cNvPr>
          <p:cNvSpPr txBox="1"/>
          <p:nvPr/>
        </p:nvSpPr>
        <p:spPr>
          <a:xfrm>
            <a:off x="154337" y="1791696"/>
            <a:ext cx="8471745" cy="1152265"/>
          </a:xfrm>
          <a:prstGeom prst="rect">
            <a:avLst/>
          </a:prstGeom>
          <a:noFill/>
        </p:spPr>
        <p:txBody>
          <a:bodyPr wrap="square">
            <a:spAutoFit/>
          </a:bodyPr>
          <a:lstStyle/>
          <a:p>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具体来说，我们建议通过对视频帧中的</a:t>
            </a:r>
            <a:r>
              <a:rPr lang="zh-CN" altLang="en-US" sz="1728" b="1" dirty="0">
                <a:solidFill>
                  <a:srgbClr val="000000"/>
                </a:solidFill>
                <a:highlight>
                  <a:srgbClr val="FFFFFF"/>
                </a:highlight>
                <a:latin typeface="微软雅黑" panose="020B0503020204020204" pitchFamily="34" charset="-122"/>
                <a:ea typeface="微软雅黑" panose="020B0503020204020204" pitchFamily="34" charset="-122"/>
              </a:rPr>
              <a:t>统一噪声</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和</a:t>
            </a:r>
            <a:r>
              <a:rPr lang="zh-CN" altLang="en-US" sz="1728" b="1" dirty="0">
                <a:solidFill>
                  <a:srgbClr val="000000"/>
                </a:solidFill>
                <a:highlight>
                  <a:srgbClr val="FFFFFF"/>
                </a:highlight>
                <a:latin typeface="微软雅黑" panose="020B0503020204020204" pitchFamily="34" charset="-122"/>
                <a:ea typeface="微软雅黑" panose="020B0503020204020204" pitchFamily="34" charset="-122"/>
              </a:rPr>
              <a:t>单个扰动噪声</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的</a:t>
            </a:r>
            <a:r>
              <a:rPr lang="zh-CN" altLang="en-US" sz="1728" b="1" dirty="0">
                <a:solidFill>
                  <a:srgbClr val="000000"/>
                </a:solidFill>
                <a:highlight>
                  <a:srgbClr val="FFFFFF"/>
                </a:highlight>
                <a:latin typeface="微软雅黑" panose="020B0503020204020204" pitchFamily="34" charset="-122"/>
                <a:ea typeface="微软雅黑" panose="020B0503020204020204" pitchFamily="34" charset="-122"/>
              </a:rPr>
              <a:t>加权求和</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来获得</a:t>
            </a:r>
            <a:r>
              <a:rPr lang="zh-CN" altLang="en-US" sz="1728" dirty="0">
                <a:solidFill>
                  <a:srgbClr val="102391"/>
                </a:solidFill>
                <a:highlight>
                  <a:srgbClr val="FFFFFF"/>
                </a:highlight>
                <a:latin typeface="微软雅黑" panose="020B0503020204020204" pitchFamily="34" charset="-122"/>
                <a:ea typeface="微软雅黑" panose="020B0503020204020204" pitchFamily="34" charset="-122"/>
              </a:rPr>
              <a:t>初始噪声潜在变量</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，以保持帧间的一致性，同时引入适当的变化。此外，为了符合</a:t>
            </a:r>
            <a:r>
              <a:rPr lang="en-US" altLang="zh-CN" sz="1728" dirty="0" err="1">
                <a:solidFill>
                  <a:srgbClr val="000000"/>
                </a:solidFill>
                <a:highlight>
                  <a:srgbClr val="FFFFFF"/>
                </a:highlight>
                <a:latin typeface="微软雅黑" panose="020B0503020204020204" pitchFamily="34" charset="-122"/>
                <a:ea typeface="微软雅黑" panose="020B0503020204020204" pitchFamily="34" charset="-122"/>
              </a:rPr>
              <a:t>ldm</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的假设，我们设计了加权系数，以确保在不给其他帧的初始噪声潜在的情况下，每一帧的初始噪声服从正态高斯分布。</a:t>
            </a:r>
            <a:endParaRPr lang="zh-CN" altLang="en-US" sz="1728" dirty="0"/>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DF065BA0-6035-F910-A27D-6B10CE731463}"/>
                  </a:ext>
                </a:extLst>
              </p:cNvPr>
              <p:cNvSpPr txBox="1"/>
              <p:nvPr/>
            </p:nvSpPr>
            <p:spPr>
              <a:xfrm>
                <a:off x="503584" y="4141852"/>
                <a:ext cx="2292487" cy="949940"/>
              </a:xfrm>
              <a:prstGeom prst="rect">
                <a:avLst/>
              </a:prstGeom>
            </p:spPr>
            <p:txBody>
              <a:bodyPr wrap="none" lIns="0" tIns="0" rIns="0" bIns="0" rtlCol="0">
                <a:spAutoFit/>
              </a:bodyPr>
              <a:lstStyle/>
              <a:p>
                <a:pPr defTabSz="863954"/>
                <a14:m>
                  <m:oMath xmlns:m="http://schemas.openxmlformats.org/officeDocument/2006/math">
                    <m:sSubSup>
                      <m:sSubSupPr>
                        <m:ctrlPr>
                          <a:rPr lang="en-US" altLang="zh-CN" sz="1889" i="1">
                            <a:latin typeface="Cambria Math" panose="02040503050406030204" pitchFamily="18" charset="0"/>
                          </a:rPr>
                        </m:ctrlPr>
                      </m:sSubSupPr>
                      <m:e>
                        <m:r>
                          <a:rPr lang="en-US" altLang="zh-CN" sz="1889" i="1">
                            <a:latin typeface="Cambria Math" panose="02040503050406030204" pitchFamily="18" charset="0"/>
                          </a:rPr>
                          <m:t>𝑋</m:t>
                        </m:r>
                      </m:e>
                      <m:sub>
                        <m:r>
                          <a:rPr lang="en-US" altLang="zh-CN" sz="1889" i="1">
                            <a:latin typeface="Cambria Math" panose="02040503050406030204" pitchFamily="18" charset="0"/>
                          </a:rPr>
                          <m:t>𝑇</m:t>
                        </m:r>
                      </m:sub>
                      <m:sup>
                        <m:r>
                          <a:rPr lang="en-US" altLang="zh-CN" sz="1889" i="1">
                            <a:latin typeface="Cambria Math" panose="02040503050406030204" pitchFamily="18" charset="0"/>
                          </a:rPr>
                          <m:t>∗</m:t>
                        </m:r>
                      </m:sup>
                    </m:sSubSup>
                  </m:oMath>
                </a14:m>
                <a:r>
                  <a:rPr lang="zh-CN" altLang="en-US" sz="1889" dirty="0">
                    <a:latin typeface="微软雅黑" panose="020B0503020204020204" pitchFamily="34" charset="-122"/>
                    <a:ea typeface="微软雅黑" panose="020B0503020204020204" pitchFamily="34" charset="-122"/>
                  </a:rPr>
                  <a:t>是 统一噪声</a:t>
                </a:r>
                <a:endParaRPr lang="en-US" altLang="zh-CN" sz="1889" dirty="0">
                  <a:latin typeface="微软雅黑" panose="020B0503020204020204" pitchFamily="34" charset="-122"/>
                  <a:ea typeface="微软雅黑" panose="020B0503020204020204" pitchFamily="34" charset="-122"/>
                </a:endParaRPr>
              </a:p>
              <a:p>
                <a:pPr defTabSz="863954"/>
                <a14:m>
                  <m:oMath xmlns:m="http://schemas.openxmlformats.org/officeDocument/2006/math">
                    <m:sSubSup>
                      <m:sSubSupPr>
                        <m:ctrlPr>
                          <a:rPr lang="en-US" altLang="zh-CN" sz="1889" i="1">
                            <a:latin typeface="Cambria Math" panose="02040503050406030204" pitchFamily="18" charset="0"/>
                          </a:rPr>
                        </m:ctrlPr>
                      </m:sSubSupPr>
                      <m:e>
                        <m:r>
                          <a:rPr lang="en-US" altLang="zh-CN" sz="1889" i="1">
                            <a:latin typeface="Cambria Math" panose="02040503050406030204" pitchFamily="18" charset="0"/>
                          </a:rPr>
                          <m:t>𝑋</m:t>
                        </m:r>
                      </m:e>
                      <m:sub>
                        <m:r>
                          <a:rPr lang="en-US" altLang="zh-CN" sz="1889" i="1">
                            <a:latin typeface="Cambria Math" panose="02040503050406030204" pitchFamily="18" charset="0"/>
                          </a:rPr>
                          <m:t>𝑇</m:t>
                        </m:r>
                      </m:sub>
                      <m:sup>
                        <m:r>
                          <a:rPr lang="en-US" altLang="zh-CN" sz="1889" i="1">
                            <a:latin typeface="Cambria Math" panose="02040503050406030204" pitchFamily="18" charset="0"/>
                          </a:rPr>
                          <m:t>𝑖</m:t>
                        </m:r>
                      </m:sup>
                    </m:sSubSup>
                    <m:r>
                      <a:rPr lang="zh-CN" altLang="en-US" sz="1889" i="1">
                        <a:latin typeface="Cambria Math" panose="02040503050406030204" pitchFamily="18" charset="0"/>
                      </a:rPr>
                      <m:t>是</m:t>
                    </m:r>
                  </m:oMath>
                </a14:m>
                <a:r>
                  <a:rPr lang="zh-CN" altLang="en-US" sz="1889" dirty="0">
                    <a:latin typeface="微软雅黑" panose="020B0503020204020204" pitchFamily="34" charset="-122"/>
                    <a:ea typeface="微软雅黑" panose="020B0503020204020204" pitchFamily="34" charset="-122"/>
                  </a:rPr>
                  <a:t>单个噪声</a:t>
                </a:r>
                <a:endParaRPr lang="en-US" altLang="zh-CN" sz="1889" dirty="0">
                  <a:latin typeface="微软雅黑" panose="020B0503020204020204" pitchFamily="34" charset="-122"/>
                  <a:ea typeface="微软雅黑" panose="020B0503020204020204" pitchFamily="34" charset="-122"/>
                </a:endParaRPr>
              </a:p>
              <a:p>
                <a14:m>
                  <m:oMath xmlns:m="http://schemas.openxmlformats.org/officeDocument/2006/math">
                    <m:sSubSup>
                      <m:sSubSupPr>
                        <m:ctrlPr>
                          <a:rPr lang="en-US" altLang="zh-CN" sz="1889" i="1">
                            <a:latin typeface="Cambria Math" panose="02040503050406030204" pitchFamily="18" charset="0"/>
                          </a:rPr>
                        </m:ctrlPr>
                      </m:sSubSupPr>
                      <m:e>
                        <m:r>
                          <a:rPr lang="en-US" altLang="zh-CN" sz="1889" i="1">
                            <a:latin typeface="Cambria Math" panose="02040503050406030204" pitchFamily="18" charset="0"/>
                          </a:rPr>
                          <m:t>𝑋</m:t>
                        </m:r>
                      </m:e>
                      <m:sub>
                        <m:r>
                          <a:rPr lang="en-US" altLang="zh-CN" sz="1889" i="1">
                            <a:latin typeface="Cambria Math" panose="02040503050406030204" pitchFamily="18" charset="0"/>
                          </a:rPr>
                          <m:t>𝑇</m:t>
                        </m:r>
                      </m:sub>
                      <m:sup>
                        <m:r>
                          <a:rPr lang="en-US" altLang="zh-CN" sz="1889" i="1">
                            <a:latin typeface="Cambria Math" panose="02040503050406030204" pitchFamily="18" charset="0"/>
                          </a:rPr>
                          <m:t>1:</m:t>
                        </m:r>
                        <m:r>
                          <a:rPr lang="en-US" altLang="zh-CN" sz="1889" i="1">
                            <a:latin typeface="Cambria Math" panose="02040503050406030204" pitchFamily="18" charset="0"/>
                          </a:rPr>
                          <m:t>𝑓</m:t>
                        </m:r>
                      </m:sup>
                    </m:sSubSup>
                    <m:r>
                      <a:rPr lang="zh-CN" altLang="en-US" sz="1889" i="1">
                        <a:latin typeface="Cambria Math" panose="02040503050406030204" pitchFamily="18" charset="0"/>
                      </a:rPr>
                      <m:t>和</m:t>
                    </m:r>
                    <m:sSubSup>
                      <m:sSubSupPr>
                        <m:ctrlPr>
                          <a:rPr lang="en-US" altLang="zh-CN" sz="1889" i="1">
                            <a:latin typeface="Cambria Math" panose="02040503050406030204" pitchFamily="18" charset="0"/>
                          </a:rPr>
                        </m:ctrlPr>
                      </m:sSubSupPr>
                      <m:e>
                        <m:r>
                          <a:rPr lang="zh-CN" altLang="en-US" sz="1889" i="1">
                            <a:latin typeface="Cambria Math" panose="02040503050406030204" pitchFamily="18" charset="0"/>
                          </a:rPr>
                          <m:t>𝛿</m:t>
                        </m:r>
                      </m:e>
                      <m:sub>
                        <m:r>
                          <a:rPr lang="en-US" altLang="zh-CN" sz="1889" i="1">
                            <a:latin typeface="Cambria Math" panose="02040503050406030204" pitchFamily="18" charset="0"/>
                          </a:rPr>
                          <m:t>𝑇</m:t>
                        </m:r>
                      </m:sub>
                      <m:sup>
                        <m:r>
                          <a:rPr lang="en-US" altLang="zh-CN" sz="1889" i="1">
                            <a:latin typeface="Cambria Math" panose="02040503050406030204" pitchFamily="18" charset="0"/>
                          </a:rPr>
                          <m:t>1:</m:t>
                        </m:r>
                        <m:r>
                          <a:rPr lang="en-US" altLang="zh-CN" sz="1889" i="1">
                            <a:latin typeface="Cambria Math" panose="02040503050406030204" pitchFamily="18" charset="0"/>
                          </a:rPr>
                          <m:t>𝑓</m:t>
                        </m:r>
                      </m:sup>
                    </m:sSubSup>
                    <m:r>
                      <a:rPr lang="zh-CN" altLang="en-US" sz="1889" i="1">
                        <a:latin typeface="Cambria Math" panose="02040503050406030204" pitchFamily="18" charset="0"/>
                      </a:rPr>
                      <m:t>是</m:t>
                    </m:r>
                  </m:oMath>
                </a14:m>
                <a:r>
                  <a:rPr lang="zh-CN" altLang="en-US" sz="1889" dirty="0">
                    <a:latin typeface="微软雅黑" panose="020B0503020204020204" pitchFamily="34" charset="-122"/>
                    <a:ea typeface="微软雅黑" panose="020B0503020204020204" pitchFamily="34" charset="-122"/>
                  </a:rPr>
                  <a:t>联合分布</a:t>
                </a:r>
              </a:p>
            </p:txBody>
          </p:sp>
        </mc:Choice>
        <mc:Fallback xmlns="">
          <p:sp>
            <p:nvSpPr>
              <p:cNvPr id="12" name="文本框 11">
                <a:extLst>
                  <a:ext uri="{FF2B5EF4-FFF2-40B4-BE49-F238E27FC236}">
                    <a16:creationId xmlns:a16="http://schemas.microsoft.com/office/drawing/2014/main" id="{DF065BA0-6035-F910-A27D-6B10CE731463}"/>
                  </a:ext>
                </a:extLst>
              </p:cNvPr>
              <p:cNvSpPr txBox="1">
                <a:spLocks noRot="1" noChangeAspect="1" noMove="1" noResize="1" noEditPoints="1" noAdjustHandles="1" noChangeArrowheads="1" noChangeShapeType="1" noTextEdit="1"/>
              </p:cNvSpPr>
              <p:nvPr/>
            </p:nvSpPr>
            <p:spPr>
              <a:xfrm>
                <a:off x="503584" y="4141852"/>
                <a:ext cx="2292487" cy="949940"/>
              </a:xfrm>
              <a:prstGeom prst="rect">
                <a:avLst/>
              </a:prstGeom>
              <a:blipFill>
                <a:blip r:embed="rId5"/>
                <a:stretch>
                  <a:fillRect l="-3723" t="-7692" r="-5053" b="-12821"/>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6474DA0F-0376-4AD2-FAF8-5BB566C1CE92}"/>
              </a:ext>
            </a:extLst>
          </p:cNvPr>
          <p:cNvSpPr txBox="1"/>
          <p:nvPr/>
        </p:nvSpPr>
        <p:spPr>
          <a:xfrm>
            <a:off x="334727" y="5245389"/>
            <a:ext cx="4331586" cy="358240"/>
          </a:xfrm>
          <a:prstGeom prst="rect">
            <a:avLst/>
          </a:prstGeom>
          <a:noFill/>
        </p:spPr>
        <p:txBody>
          <a:bodyPr wrap="square">
            <a:spAutoFit/>
          </a:bodyPr>
          <a:lstStyle/>
          <a:p>
            <a:pPr defTabSz="863954"/>
            <a:r>
              <a:rPr lang="zh-CN" altLang="en-US" sz="1728" dirty="0">
                <a:latin typeface="微软雅黑" panose="020B0503020204020204" pitchFamily="34" charset="-122"/>
                <a:ea typeface="微软雅黑" panose="020B0503020204020204" pitchFamily="34" charset="-122"/>
              </a:rPr>
              <a:t>初始的噪声变量和分布：</a:t>
            </a:r>
            <a:endParaRPr lang="en-US" altLang="zh-CN" sz="1701" dirty="0">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a16="http://schemas.microsoft.com/office/drawing/2014/main" id="{28B737FF-814F-E980-DFC9-F86905EF2560}"/>
              </a:ext>
            </a:extLst>
          </p:cNvPr>
          <p:cNvPicPr>
            <a:picLocks noChangeAspect="1"/>
          </p:cNvPicPr>
          <p:nvPr/>
        </p:nvPicPr>
        <p:blipFill rotWithShape="1">
          <a:blip r:embed="rId6"/>
          <a:srcRect t="9488" b="-9488"/>
          <a:stretch/>
        </p:blipFill>
        <p:spPr>
          <a:xfrm>
            <a:off x="320754" y="5606318"/>
            <a:ext cx="3776685" cy="753814"/>
          </a:xfrm>
          <a:prstGeom prst="rect">
            <a:avLst/>
          </a:prstGeom>
        </p:spPr>
      </p:pic>
    </p:spTree>
    <p:extLst>
      <p:ext uri="{BB962C8B-B14F-4D97-AF65-F5344CB8AC3E}">
        <p14:creationId xmlns:p14="http://schemas.microsoft.com/office/powerpoint/2010/main" val="1284276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2DB0109-049D-C67E-E1D7-8C5350C13128}"/>
              </a:ext>
            </a:extLst>
          </p:cNvPr>
          <p:cNvSpPr>
            <a:spLocks noGrp="1"/>
          </p:cNvSpPr>
          <p:nvPr>
            <p:ph type="sldNum" sz="quarter" idx="4"/>
          </p:nvPr>
        </p:nvSpPr>
        <p:spPr/>
        <p:txBody>
          <a:bodyPr/>
          <a:lstStyle/>
          <a:p>
            <a:fld id="{7BC01B97-BE90-DE43-87FD-56A468D87D54}" type="slidenum">
              <a:rPr kumimoji="1" lang="zh-CN" altLang="en-US" smtClean="0"/>
              <a:pPr/>
              <a:t>2</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43868CD2-A760-16E3-EC39-AF4C0FF2F1FC}"/>
              </a:ext>
            </a:extLst>
          </p:cNvPr>
          <p:cNvSpPr txBox="1">
            <a:spLocks/>
          </p:cNvSpPr>
          <p:nvPr/>
        </p:nvSpPr>
        <p:spPr>
          <a:xfrm>
            <a:off x="662838" y="586925"/>
            <a:ext cx="2751491"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r>
              <a:rPr kumimoji="1" lang="zh-CN" altLang="en-US" sz="1889" kern="0" dirty="0">
                <a:solidFill>
                  <a:srgbClr val="102391"/>
                </a:solidFill>
                <a:latin typeface="微软雅黑" charset="0"/>
                <a:ea typeface="微软雅黑" charset="0"/>
              </a:rPr>
              <a:t>虚拟试穿研究现状</a:t>
            </a:r>
            <a:endParaRPr kumimoji="1" lang="zh-CN" altLang="en-US" sz="2078" kern="0" dirty="0">
              <a:latin typeface="微软雅黑" panose="020B0503020204020204" charset="-122"/>
              <a:ea typeface="微软雅黑" panose="020B0503020204020204" charset="-122"/>
            </a:endParaRPr>
          </a:p>
        </p:txBody>
      </p:sp>
      <p:sp>
        <p:nvSpPr>
          <p:cNvPr id="4" name="标题 1">
            <a:extLst>
              <a:ext uri="{FF2B5EF4-FFF2-40B4-BE49-F238E27FC236}">
                <a16:creationId xmlns:a16="http://schemas.microsoft.com/office/drawing/2014/main" id="{5B4F0B27-15A8-A6D2-82A1-FBA454189EA8}"/>
              </a:ext>
            </a:extLst>
          </p:cNvPr>
          <p:cNvSpPr txBox="1">
            <a:spLocks/>
          </p:cNvSpPr>
          <p:nvPr/>
        </p:nvSpPr>
        <p:spPr>
          <a:xfrm>
            <a:off x="875440" y="1940787"/>
            <a:ext cx="2933904"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en-US" altLang="zh-CN" sz="1889" kern="0" dirty="0">
                <a:solidFill>
                  <a:srgbClr val="102391"/>
                </a:solidFill>
                <a:latin typeface="微软雅黑" charset="0"/>
                <a:ea typeface="微软雅黑" charset="0"/>
              </a:rPr>
              <a:t>3D</a:t>
            </a:r>
            <a:r>
              <a:rPr kumimoji="1" lang="zh-CN" altLang="en-US" sz="1889" kern="0" dirty="0">
                <a:solidFill>
                  <a:srgbClr val="102391"/>
                </a:solidFill>
                <a:latin typeface="微软雅黑" charset="0"/>
                <a:ea typeface="微软雅黑" charset="0"/>
              </a:rPr>
              <a:t>虚拟试穿</a:t>
            </a:r>
            <a:endParaRPr kumimoji="1" lang="zh-CN" altLang="en-US" sz="2078" kern="0" dirty="0">
              <a:latin typeface="微软雅黑" panose="020B0503020204020204" charset="-122"/>
              <a:ea typeface="微软雅黑" panose="020B0503020204020204" charset="-122"/>
            </a:endParaRPr>
          </a:p>
        </p:txBody>
      </p:sp>
      <p:sp>
        <p:nvSpPr>
          <p:cNvPr id="7" name="标题 1">
            <a:extLst>
              <a:ext uri="{FF2B5EF4-FFF2-40B4-BE49-F238E27FC236}">
                <a16:creationId xmlns:a16="http://schemas.microsoft.com/office/drawing/2014/main" id="{98F861F2-6066-337B-2331-E81A88F1AB72}"/>
              </a:ext>
            </a:extLst>
          </p:cNvPr>
          <p:cNvSpPr txBox="1">
            <a:spLocks/>
          </p:cNvSpPr>
          <p:nvPr/>
        </p:nvSpPr>
        <p:spPr>
          <a:xfrm>
            <a:off x="875440" y="3248605"/>
            <a:ext cx="1910685"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en-US" altLang="zh-CN" sz="1889" kern="0" dirty="0">
                <a:solidFill>
                  <a:srgbClr val="102391"/>
                </a:solidFill>
                <a:latin typeface="微软雅黑" charset="0"/>
                <a:ea typeface="微软雅黑" charset="0"/>
              </a:rPr>
              <a:t>2D</a:t>
            </a:r>
            <a:r>
              <a:rPr kumimoji="1" lang="zh-CN" altLang="en-US" sz="1889" kern="0" dirty="0">
                <a:solidFill>
                  <a:srgbClr val="102391"/>
                </a:solidFill>
                <a:latin typeface="微软雅黑" charset="0"/>
                <a:ea typeface="微软雅黑" charset="0"/>
              </a:rPr>
              <a:t>虚拟试穿</a:t>
            </a:r>
            <a:endParaRPr kumimoji="1" lang="zh-CN" altLang="en-US" sz="2078" kern="0" dirty="0">
              <a:latin typeface="微软雅黑" panose="020B0503020204020204" charset="-122"/>
              <a:ea typeface="微软雅黑" panose="020B0503020204020204" charset="-122"/>
            </a:endParaRPr>
          </a:p>
        </p:txBody>
      </p:sp>
      <p:sp>
        <p:nvSpPr>
          <p:cNvPr id="8" name="标题 1">
            <a:extLst>
              <a:ext uri="{FF2B5EF4-FFF2-40B4-BE49-F238E27FC236}">
                <a16:creationId xmlns:a16="http://schemas.microsoft.com/office/drawing/2014/main" id="{31011625-424B-A772-7C2E-4B8E2F83CEA2}"/>
              </a:ext>
            </a:extLst>
          </p:cNvPr>
          <p:cNvSpPr txBox="1">
            <a:spLocks/>
          </p:cNvSpPr>
          <p:nvPr/>
        </p:nvSpPr>
        <p:spPr>
          <a:xfrm>
            <a:off x="4282137" y="2210595"/>
            <a:ext cx="2933904"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r>
              <a:rPr kumimoji="1" lang="zh-CN" altLang="en-US" sz="1889" kern="0" dirty="0">
                <a:solidFill>
                  <a:srgbClr val="102391"/>
                </a:solidFill>
                <a:latin typeface="微软雅黑" charset="0"/>
                <a:ea typeface="微软雅黑" charset="0"/>
              </a:rPr>
              <a:t>基于图像生成的虚拟试穿</a:t>
            </a:r>
            <a:endParaRPr kumimoji="1" lang="zh-CN" altLang="en-US" sz="2078" kern="0" dirty="0">
              <a:latin typeface="微软雅黑" panose="020B0503020204020204" charset="-122"/>
              <a:ea typeface="微软雅黑" panose="020B0503020204020204" charset="-122"/>
            </a:endParaRPr>
          </a:p>
        </p:txBody>
      </p:sp>
      <p:sp>
        <p:nvSpPr>
          <p:cNvPr id="9" name="标题 1">
            <a:extLst>
              <a:ext uri="{FF2B5EF4-FFF2-40B4-BE49-F238E27FC236}">
                <a16:creationId xmlns:a16="http://schemas.microsoft.com/office/drawing/2014/main" id="{FCE97119-D982-9A8A-B7A1-BA1779E80BC9}"/>
              </a:ext>
            </a:extLst>
          </p:cNvPr>
          <p:cNvSpPr txBox="1">
            <a:spLocks/>
          </p:cNvSpPr>
          <p:nvPr/>
        </p:nvSpPr>
        <p:spPr>
          <a:xfrm>
            <a:off x="4319588" y="3076122"/>
            <a:ext cx="2896451"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r>
              <a:rPr kumimoji="1" lang="zh-CN" altLang="en-US" sz="1889" kern="0" dirty="0">
                <a:solidFill>
                  <a:srgbClr val="102391"/>
                </a:solidFill>
                <a:latin typeface="微软雅黑" charset="0"/>
                <a:ea typeface="微软雅黑" charset="0"/>
              </a:rPr>
              <a:t>基于视频生成的虚拟试穿</a:t>
            </a:r>
            <a:endParaRPr kumimoji="1" lang="zh-CN" altLang="en-US" sz="2078" kern="0" dirty="0">
              <a:latin typeface="微软雅黑" panose="020B0503020204020204" charset="-122"/>
              <a:ea typeface="微软雅黑" panose="020B0503020204020204" charset="-122"/>
            </a:endParaRPr>
          </a:p>
        </p:txBody>
      </p:sp>
      <p:cxnSp>
        <p:nvCxnSpPr>
          <p:cNvPr id="11" name="连接符: 肘形 10">
            <a:extLst>
              <a:ext uri="{FF2B5EF4-FFF2-40B4-BE49-F238E27FC236}">
                <a16:creationId xmlns:a16="http://schemas.microsoft.com/office/drawing/2014/main" id="{C4F7C69E-EF16-F009-33DD-8C59FDF5BCCA}"/>
              </a:ext>
            </a:extLst>
          </p:cNvPr>
          <p:cNvCxnSpPr>
            <a:cxnSpLocks/>
            <a:stCxn id="8" idx="1"/>
            <a:endCxn id="9" idx="1"/>
          </p:cNvCxnSpPr>
          <p:nvPr/>
        </p:nvCxnSpPr>
        <p:spPr>
          <a:xfrm rot="10800000" flipH="1" flipV="1">
            <a:off x="4282136" y="2383078"/>
            <a:ext cx="37453" cy="865527"/>
          </a:xfrm>
          <a:prstGeom prst="bentConnector3">
            <a:avLst>
              <a:gd name="adj1" fmla="val -576676"/>
            </a:avLst>
          </a:prstGeom>
          <a:ln w="28575">
            <a:tailEnd type="non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E45A12C5-4856-3A4E-546A-A6F3A3CED4D3}"/>
              </a:ext>
            </a:extLst>
          </p:cNvPr>
          <p:cNvSpPr txBox="1"/>
          <p:nvPr/>
        </p:nvSpPr>
        <p:spPr>
          <a:xfrm>
            <a:off x="3946105" y="3769164"/>
            <a:ext cx="3191899" cy="383054"/>
          </a:xfrm>
          <a:prstGeom prst="rect">
            <a:avLst/>
          </a:prstGeom>
        </p:spPr>
        <p:txBody>
          <a:bodyPr wrap="none" rtlCol="0">
            <a:spAutoFit/>
          </a:bodyPr>
          <a:lstStyle/>
          <a:p>
            <a:pPr defTabSz="863954"/>
            <a:r>
              <a:rPr kumimoji="1" lang="en-US" altLang="zh-CN" sz="1889" b="1" kern="0" dirty="0">
                <a:solidFill>
                  <a:srgbClr val="102391"/>
                </a:solidFill>
                <a:latin typeface="微软雅黑" charset="0"/>
                <a:ea typeface="微软雅黑" charset="0"/>
                <a:cs typeface="+mj-cs"/>
              </a:rPr>
              <a:t>Image/Video Generation</a:t>
            </a:r>
            <a:endParaRPr kumimoji="1" lang="zh-CN" altLang="en-US" sz="1889" b="1" kern="0" dirty="0">
              <a:solidFill>
                <a:srgbClr val="102391"/>
              </a:solidFill>
              <a:latin typeface="微软雅黑" charset="0"/>
              <a:ea typeface="微软雅黑" charset="0"/>
              <a:cs typeface="+mj-cs"/>
            </a:endParaRPr>
          </a:p>
        </p:txBody>
      </p:sp>
    </p:spTree>
    <p:extLst>
      <p:ext uri="{BB962C8B-B14F-4D97-AF65-F5344CB8AC3E}">
        <p14:creationId xmlns:p14="http://schemas.microsoft.com/office/powerpoint/2010/main" val="3433166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04084DA-EE0B-3C6B-5E52-E5C525D663A1}"/>
              </a:ext>
            </a:extLst>
          </p:cNvPr>
          <p:cNvSpPr>
            <a:spLocks noGrp="1"/>
          </p:cNvSpPr>
          <p:nvPr>
            <p:ph type="sldNum" sz="quarter" idx="4"/>
          </p:nvPr>
        </p:nvSpPr>
        <p:spPr/>
        <p:txBody>
          <a:bodyPr/>
          <a:lstStyle/>
          <a:p>
            <a:fld id="{7BC01B97-BE90-DE43-87FD-56A468D87D54}" type="slidenum">
              <a:rPr kumimoji="1" lang="zh-CN" altLang="en-US" smtClean="0"/>
              <a:pPr/>
              <a:t>29</a:t>
            </a:fld>
            <a:endParaRPr kumimoji="1" lang="zh-CN" altLang="en-US" dirty="0">
              <a:solidFill>
                <a:schemeClr val="bg2">
                  <a:lumMod val="75000"/>
                </a:schemeClr>
              </a:solidFill>
            </a:endParaRPr>
          </a:p>
        </p:txBody>
      </p:sp>
      <p:sp>
        <p:nvSpPr>
          <p:cNvPr id="6" name="文本框 5">
            <a:extLst>
              <a:ext uri="{FF2B5EF4-FFF2-40B4-BE49-F238E27FC236}">
                <a16:creationId xmlns:a16="http://schemas.microsoft.com/office/drawing/2014/main" id="{304E2D5B-32A6-EED8-95E8-9F4946A15E3D}"/>
              </a:ext>
            </a:extLst>
          </p:cNvPr>
          <p:cNvSpPr txBox="1"/>
          <p:nvPr/>
        </p:nvSpPr>
        <p:spPr>
          <a:xfrm>
            <a:off x="52864" y="1116703"/>
            <a:ext cx="6205226" cy="358240"/>
          </a:xfrm>
          <a:prstGeom prst="rect">
            <a:avLst/>
          </a:prstGeom>
          <a:noFill/>
        </p:spPr>
        <p:txBody>
          <a:bodyPr wrap="square">
            <a:spAutoFit/>
          </a:bodyPr>
          <a:lstStyle/>
          <a:p>
            <a:pPr marL="269986" indent="-269986">
              <a:buFont typeface="Arial" panose="020B0604020202020204" pitchFamily="34" charset="0"/>
              <a:buChar char="•"/>
            </a:pPr>
            <a:r>
              <a:rPr lang="en-US" altLang="zh-CN" sz="1728" dirty="0">
                <a:solidFill>
                  <a:srgbClr val="000000"/>
                </a:solidFill>
                <a:highlight>
                  <a:srgbClr val="FFFFFF"/>
                </a:highlight>
                <a:latin typeface="微软雅黑" panose="020B0503020204020204" pitchFamily="34" charset="-122"/>
                <a:ea typeface="微软雅黑" panose="020B0503020204020204" pitchFamily="34" charset="-122"/>
              </a:rPr>
              <a:t>Joint noise sampling following LDMs’assumption.</a:t>
            </a:r>
            <a:endParaRPr lang="zh-CN" altLang="en-US" sz="1728"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C8DE1D78-62A1-715D-0462-3FC7E80CE1AA}"/>
              </a:ext>
            </a:extLst>
          </p:cNvPr>
          <p:cNvSpPr txBox="1"/>
          <p:nvPr/>
        </p:nvSpPr>
        <p:spPr>
          <a:xfrm>
            <a:off x="152594" y="241197"/>
            <a:ext cx="7228459"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Free-Bloom: Zero-Shot Text-to-Video Generator with LLM Director and LDM Animator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[NeurIPS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pic>
        <p:nvPicPr>
          <p:cNvPr id="9" name="图片 8">
            <a:extLst>
              <a:ext uri="{FF2B5EF4-FFF2-40B4-BE49-F238E27FC236}">
                <a16:creationId xmlns:a16="http://schemas.microsoft.com/office/drawing/2014/main" id="{705F7079-C378-6CC1-75B1-09CBB8218C13}"/>
              </a:ext>
            </a:extLst>
          </p:cNvPr>
          <p:cNvPicPr>
            <a:picLocks noChangeAspect="1"/>
          </p:cNvPicPr>
          <p:nvPr/>
        </p:nvPicPr>
        <p:blipFill rotWithShape="1">
          <a:blip r:embed="rId3"/>
          <a:srcRect t="11407" b="9843"/>
          <a:stretch/>
        </p:blipFill>
        <p:spPr>
          <a:xfrm>
            <a:off x="241834" y="2580690"/>
            <a:ext cx="7892246" cy="1020490"/>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DF065BA0-6035-F910-A27D-6B10CE731463}"/>
                  </a:ext>
                </a:extLst>
              </p:cNvPr>
              <p:cNvSpPr txBox="1"/>
              <p:nvPr/>
            </p:nvSpPr>
            <p:spPr>
              <a:xfrm>
                <a:off x="503584" y="1595594"/>
                <a:ext cx="2292487" cy="949940"/>
              </a:xfrm>
              <a:prstGeom prst="rect">
                <a:avLst/>
              </a:prstGeom>
            </p:spPr>
            <p:txBody>
              <a:bodyPr wrap="none" lIns="0" tIns="0" rIns="0" bIns="0" rtlCol="0">
                <a:spAutoFit/>
              </a:bodyPr>
              <a:lstStyle/>
              <a:p>
                <a:pPr defTabSz="863954"/>
                <a14:m>
                  <m:oMath xmlns:m="http://schemas.openxmlformats.org/officeDocument/2006/math">
                    <m:sSubSup>
                      <m:sSubSupPr>
                        <m:ctrlPr>
                          <a:rPr lang="en-US" altLang="zh-CN" sz="1889" i="1">
                            <a:latin typeface="Cambria Math" panose="02040503050406030204" pitchFamily="18" charset="0"/>
                          </a:rPr>
                        </m:ctrlPr>
                      </m:sSubSupPr>
                      <m:e>
                        <m:r>
                          <a:rPr lang="en-US" altLang="zh-CN" sz="1889" i="1">
                            <a:latin typeface="Cambria Math" panose="02040503050406030204" pitchFamily="18" charset="0"/>
                          </a:rPr>
                          <m:t>𝑋</m:t>
                        </m:r>
                      </m:e>
                      <m:sub>
                        <m:r>
                          <a:rPr lang="en-US" altLang="zh-CN" sz="1889" i="1">
                            <a:latin typeface="Cambria Math" panose="02040503050406030204" pitchFamily="18" charset="0"/>
                          </a:rPr>
                          <m:t>𝑇</m:t>
                        </m:r>
                      </m:sub>
                      <m:sup>
                        <m:r>
                          <a:rPr lang="en-US" altLang="zh-CN" sz="1889" i="1">
                            <a:latin typeface="Cambria Math" panose="02040503050406030204" pitchFamily="18" charset="0"/>
                          </a:rPr>
                          <m:t>∗</m:t>
                        </m:r>
                      </m:sup>
                    </m:sSubSup>
                  </m:oMath>
                </a14:m>
                <a:r>
                  <a:rPr lang="zh-CN" altLang="en-US" sz="1889" dirty="0">
                    <a:latin typeface="微软雅黑" panose="020B0503020204020204" pitchFamily="34" charset="-122"/>
                    <a:ea typeface="微软雅黑" panose="020B0503020204020204" pitchFamily="34" charset="-122"/>
                  </a:rPr>
                  <a:t>是 统一噪声</a:t>
                </a:r>
                <a:endParaRPr lang="en-US" altLang="zh-CN" sz="1889" dirty="0">
                  <a:latin typeface="微软雅黑" panose="020B0503020204020204" pitchFamily="34" charset="-122"/>
                  <a:ea typeface="微软雅黑" panose="020B0503020204020204" pitchFamily="34" charset="-122"/>
                </a:endParaRPr>
              </a:p>
              <a:p>
                <a:pPr defTabSz="863954"/>
                <a14:m>
                  <m:oMath xmlns:m="http://schemas.openxmlformats.org/officeDocument/2006/math">
                    <m:sSubSup>
                      <m:sSubSupPr>
                        <m:ctrlPr>
                          <a:rPr lang="en-US" altLang="zh-CN" sz="1889" i="1">
                            <a:latin typeface="Cambria Math" panose="02040503050406030204" pitchFamily="18" charset="0"/>
                          </a:rPr>
                        </m:ctrlPr>
                      </m:sSubSupPr>
                      <m:e>
                        <m:r>
                          <a:rPr lang="en-US" altLang="zh-CN" sz="1889" i="1">
                            <a:latin typeface="Cambria Math" panose="02040503050406030204" pitchFamily="18" charset="0"/>
                          </a:rPr>
                          <m:t>𝑋</m:t>
                        </m:r>
                      </m:e>
                      <m:sub>
                        <m:r>
                          <a:rPr lang="en-US" altLang="zh-CN" sz="1889" i="1">
                            <a:latin typeface="Cambria Math" panose="02040503050406030204" pitchFamily="18" charset="0"/>
                          </a:rPr>
                          <m:t>𝑇</m:t>
                        </m:r>
                      </m:sub>
                      <m:sup>
                        <m:r>
                          <a:rPr lang="en-US" altLang="zh-CN" sz="1889" i="1">
                            <a:latin typeface="Cambria Math" panose="02040503050406030204" pitchFamily="18" charset="0"/>
                          </a:rPr>
                          <m:t>𝑖</m:t>
                        </m:r>
                      </m:sup>
                    </m:sSubSup>
                    <m:r>
                      <a:rPr lang="zh-CN" altLang="en-US" sz="1889" i="1">
                        <a:latin typeface="Cambria Math" panose="02040503050406030204" pitchFamily="18" charset="0"/>
                      </a:rPr>
                      <m:t>是</m:t>
                    </m:r>
                  </m:oMath>
                </a14:m>
                <a:r>
                  <a:rPr lang="zh-CN" altLang="en-US" sz="1889" dirty="0">
                    <a:latin typeface="微软雅黑" panose="020B0503020204020204" pitchFamily="34" charset="-122"/>
                    <a:ea typeface="微软雅黑" panose="020B0503020204020204" pitchFamily="34" charset="-122"/>
                  </a:rPr>
                  <a:t>单个噪声</a:t>
                </a:r>
                <a:endParaRPr lang="en-US" altLang="zh-CN" sz="1889" dirty="0">
                  <a:latin typeface="微软雅黑" panose="020B0503020204020204" pitchFamily="34" charset="-122"/>
                  <a:ea typeface="微软雅黑" panose="020B0503020204020204" pitchFamily="34" charset="-122"/>
                </a:endParaRPr>
              </a:p>
              <a:p>
                <a14:m>
                  <m:oMath xmlns:m="http://schemas.openxmlformats.org/officeDocument/2006/math">
                    <m:sSubSup>
                      <m:sSubSupPr>
                        <m:ctrlPr>
                          <a:rPr lang="en-US" altLang="zh-CN" sz="1889" i="1">
                            <a:latin typeface="Cambria Math" panose="02040503050406030204" pitchFamily="18" charset="0"/>
                          </a:rPr>
                        </m:ctrlPr>
                      </m:sSubSupPr>
                      <m:e>
                        <m:r>
                          <a:rPr lang="en-US" altLang="zh-CN" sz="1889" i="1">
                            <a:latin typeface="Cambria Math" panose="02040503050406030204" pitchFamily="18" charset="0"/>
                          </a:rPr>
                          <m:t>𝑋</m:t>
                        </m:r>
                      </m:e>
                      <m:sub>
                        <m:r>
                          <a:rPr lang="en-US" altLang="zh-CN" sz="1889" i="1">
                            <a:latin typeface="Cambria Math" panose="02040503050406030204" pitchFamily="18" charset="0"/>
                          </a:rPr>
                          <m:t>𝑇</m:t>
                        </m:r>
                      </m:sub>
                      <m:sup>
                        <m:r>
                          <a:rPr lang="en-US" altLang="zh-CN" sz="1889" i="1">
                            <a:latin typeface="Cambria Math" panose="02040503050406030204" pitchFamily="18" charset="0"/>
                          </a:rPr>
                          <m:t>1:</m:t>
                        </m:r>
                        <m:r>
                          <a:rPr lang="en-US" altLang="zh-CN" sz="1889" i="1">
                            <a:latin typeface="Cambria Math" panose="02040503050406030204" pitchFamily="18" charset="0"/>
                          </a:rPr>
                          <m:t>𝑓</m:t>
                        </m:r>
                      </m:sup>
                    </m:sSubSup>
                    <m:r>
                      <a:rPr lang="zh-CN" altLang="en-US" sz="1889" i="1">
                        <a:latin typeface="Cambria Math" panose="02040503050406030204" pitchFamily="18" charset="0"/>
                      </a:rPr>
                      <m:t>和</m:t>
                    </m:r>
                    <m:sSubSup>
                      <m:sSubSupPr>
                        <m:ctrlPr>
                          <a:rPr lang="en-US" altLang="zh-CN" sz="1889" i="1">
                            <a:latin typeface="Cambria Math" panose="02040503050406030204" pitchFamily="18" charset="0"/>
                          </a:rPr>
                        </m:ctrlPr>
                      </m:sSubSupPr>
                      <m:e>
                        <m:r>
                          <a:rPr lang="zh-CN" altLang="en-US" sz="1889" i="1">
                            <a:latin typeface="Cambria Math" panose="02040503050406030204" pitchFamily="18" charset="0"/>
                          </a:rPr>
                          <m:t>𝛿</m:t>
                        </m:r>
                      </m:e>
                      <m:sub>
                        <m:r>
                          <a:rPr lang="en-US" altLang="zh-CN" sz="1889" i="1">
                            <a:latin typeface="Cambria Math" panose="02040503050406030204" pitchFamily="18" charset="0"/>
                          </a:rPr>
                          <m:t>𝑇</m:t>
                        </m:r>
                      </m:sub>
                      <m:sup>
                        <m:r>
                          <a:rPr lang="en-US" altLang="zh-CN" sz="1889" i="1">
                            <a:latin typeface="Cambria Math" panose="02040503050406030204" pitchFamily="18" charset="0"/>
                          </a:rPr>
                          <m:t>1:</m:t>
                        </m:r>
                        <m:r>
                          <a:rPr lang="en-US" altLang="zh-CN" sz="1889" i="1">
                            <a:latin typeface="Cambria Math" panose="02040503050406030204" pitchFamily="18" charset="0"/>
                          </a:rPr>
                          <m:t>𝑓</m:t>
                        </m:r>
                      </m:sup>
                    </m:sSubSup>
                    <m:r>
                      <a:rPr lang="zh-CN" altLang="en-US" sz="1889" i="1">
                        <a:latin typeface="Cambria Math" panose="02040503050406030204" pitchFamily="18" charset="0"/>
                      </a:rPr>
                      <m:t>是</m:t>
                    </m:r>
                  </m:oMath>
                </a14:m>
                <a:r>
                  <a:rPr lang="zh-CN" altLang="en-US" sz="1889" dirty="0">
                    <a:latin typeface="微软雅黑" panose="020B0503020204020204" pitchFamily="34" charset="-122"/>
                    <a:ea typeface="微软雅黑" panose="020B0503020204020204" pitchFamily="34" charset="-122"/>
                  </a:rPr>
                  <a:t>联合分布</a:t>
                </a:r>
              </a:p>
            </p:txBody>
          </p:sp>
        </mc:Choice>
        <mc:Fallback xmlns="">
          <p:sp>
            <p:nvSpPr>
              <p:cNvPr id="12" name="文本框 11">
                <a:extLst>
                  <a:ext uri="{FF2B5EF4-FFF2-40B4-BE49-F238E27FC236}">
                    <a16:creationId xmlns:a16="http://schemas.microsoft.com/office/drawing/2014/main" id="{DF065BA0-6035-F910-A27D-6B10CE731463}"/>
                  </a:ext>
                </a:extLst>
              </p:cNvPr>
              <p:cNvSpPr txBox="1">
                <a:spLocks noRot="1" noChangeAspect="1" noMove="1" noResize="1" noEditPoints="1" noAdjustHandles="1" noChangeArrowheads="1" noChangeShapeType="1" noTextEdit="1"/>
              </p:cNvSpPr>
              <p:nvPr/>
            </p:nvSpPr>
            <p:spPr>
              <a:xfrm>
                <a:off x="503584" y="1595594"/>
                <a:ext cx="2292487" cy="949940"/>
              </a:xfrm>
              <a:prstGeom prst="rect">
                <a:avLst/>
              </a:prstGeom>
              <a:blipFill>
                <a:blip r:embed="rId4"/>
                <a:stretch>
                  <a:fillRect l="-3723" t="-8333" r="-5053" b="-12821"/>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32A71BEB-E146-6E1A-4E65-0270A1A74727}"/>
              </a:ext>
            </a:extLst>
          </p:cNvPr>
          <p:cNvPicPr>
            <a:picLocks noChangeAspect="1"/>
          </p:cNvPicPr>
          <p:nvPr/>
        </p:nvPicPr>
        <p:blipFill>
          <a:blip r:embed="rId5"/>
          <a:stretch>
            <a:fillRect/>
          </a:stretch>
        </p:blipFill>
        <p:spPr>
          <a:xfrm>
            <a:off x="373938" y="3647395"/>
            <a:ext cx="5510157" cy="1867693"/>
          </a:xfrm>
          <a:prstGeom prst="rect">
            <a:avLst/>
          </a:prstGeom>
        </p:spPr>
      </p:pic>
      <p:pic>
        <p:nvPicPr>
          <p:cNvPr id="8" name="图片 7">
            <a:extLst>
              <a:ext uri="{FF2B5EF4-FFF2-40B4-BE49-F238E27FC236}">
                <a16:creationId xmlns:a16="http://schemas.microsoft.com/office/drawing/2014/main" id="{AC09652E-5954-CCAA-41DF-D7F1E9EF6AD6}"/>
              </a:ext>
            </a:extLst>
          </p:cNvPr>
          <p:cNvPicPr>
            <a:picLocks noChangeAspect="1"/>
          </p:cNvPicPr>
          <p:nvPr/>
        </p:nvPicPr>
        <p:blipFill>
          <a:blip r:embed="rId6"/>
          <a:stretch>
            <a:fillRect/>
          </a:stretch>
        </p:blipFill>
        <p:spPr>
          <a:xfrm>
            <a:off x="6062031" y="3861078"/>
            <a:ext cx="2206660" cy="1269817"/>
          </a:xfrm>
          <a:prstGeom prst="rect">
            <a:avLst/>
          </a:prstGeom>
        </p:spPr>
      </p:pic>
    </p:spTree>
    <p:extLst>
      <p:ext uri="{BB962C8B-B14F-4D97-AF65-F5344CB8AC3E}">
        <p14:creationId xmlns:p14="http://schemas.microsoft.com/office/powerpoint/2010/main" val="245585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083A1A5-6632-50B0-E987-4C4D59409A4C}"/>
              </a:ext>
            </a:extLst>
          </p:cNvPr>
          <p:cNvSpPr>
            <a:spLocks noGrp="1"/>
          </p:cNvSpPr>
          <p:nvPr>
            <p:ph type="sldNum" sz="quarter" idx="4"/>
          </p:nvPr>
        </p:nvSpPr>
        <p:spPr/>
        <p:txBody>
          <a:bodyPr/>
          <a:lstStyle/>
          <a:p>
            <a:fld id="{7BC01B97-BE90-DE43-87FD-56A468D87D54}" type="slidenum">
              <a:rPr kumimoji="1" lang="zh-CN" altLang="en-US" smtClean="0"/>
              <a:pPr/>
              <a:t>30</a:t>
            </a:fld>
            <a:endParaRPr kumimoji="1" lang="zh-CN" altLang="en-US" dirty="0">
              <a:solidFill>
                <a:schemeClr val="bg2">
                  <a:lumMod val="75000"/>
                </a:schemeClr>
              </a:solidFill>
            </a:endParaRPr>
          </a:p>
        </p:txBody>
      </p:sp>
      <p:pic>
        <p:nvPicPr>
          <p:cNvPr id="3" name="图片 2">
            <a:extLst>
              <a:ext uri="{FF2B5EF4-FFF2-40B4-BE49-F238E27FC236}">
                <a16:creationId xmlns:a16="http://schemas.microsoft.com/office/drawing/2014/main" id="{287E78C4-B0B5-92A9-97E9-38645295AD2D}"/>
              </a:ext>
            </a:extLst>
          </p:cNvPr>
          <p:cNvPicPr>
            <a:picLocks noChangeAspect="1"/>
          </p:cNvPicPr>
          <p:nvPr/>
        </p:nvPicPr>
        <p:blipFill>
          <a:blip r:embed="rId2"/>
          <a:stretch>
            <a:fillRect/>
          </a:stretch>
        </p:blipFill>
        <p:spPr>
          <a:xfrm>
            <a:off x="365195" y="1345503"/>
            <a:ext cx="7018346" cy="1063009"/>
          </a:xfrm>
          <a:prstGeom prst="rect">
            <a:avLst/>
          </a:prstGeom>
        </p:spPr>
      </p:pic>
      <p:sp>
        <p:nvSpPr>
          <p:cNvPr id="4" name="文本框 3">
            <a:extLst>
              <a:ext uri="{FF2B5EF4-FFF2-40B4-BE49-F238E27FC236}">
                <a16:creationId xmlns:a16="http://schemas.microsoft.com/office/drawing/2014/main" id="{B2777D1E-7D9C-8D6D-D688-BB9100B8A1AE}"/>
              </a:ext>
            </a:extLst>
          </p:cNvPr>
          <p:cNvSpPr txBox="1"/>
          <p:nvPr/>
        </p:nvSpPr>
        <p:spPr>
          <a:xfrm>
            <a:off x="152594" y="241197"/>
            <a:ext cx="7228459"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Free-Bloom: Zero-Shot Text-to-Video Generator with LLM Director and LDM Animator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[NeurIPS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pic>
        <p:nvPicPr>
          <p:cNvPr id="6" name="图片 5">
            <a:extLst>
              <a:ext uri="{FF2B5EF4-FFF2-40B4-BE49-F238E27FC236}">
                <a16:creationId xmlns:a16="http://schemas.microsoft.com/office/drawing/2014/main" id="{71E5FED7-C2EF-6270-3E38-3D19F5DF5C74}"/>
              </a:ext>
            </a:extLst>
          </p:cNvPr>
          <p:cNvPicPr>
            <a:picLocks noChangeAspect="1"/>
          </p:cNvPicPr>
          <p:nvPr/>
        </p:nvPicPr>
        <p:blipFill>
          <a:blip r:embed="rId3"/>
          <a:stretch>
            <a:fillRect/>
          </a:stretch>
        </p:blipFill>
        <p:spPr>
          <a:xfrm>
            <a:off x="351099" y="2790513"/>
            <a:ext cx="7678695" cy="3317954"/>
          </a:xfrm>
          <a:prstGeom prst="rect">
            <a:avLst/>
          </a:prstGeom>
        </p:spPr>
      </p:pic>
    </p:spTree>
    <p:extLst>
      <p:ext uri="{BB962C8B-B14F-4D97-AF65-F5344CB8AC3E}">
        <p14:creationId xmlns:p14="http://schemas.microsoft.com/office/powerpoint/2010/main" val="557041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7336FA8-19C4-9353-9324-0169A7BA5062}"/>
              </a:ext>
            </a:extLst>
          </p:cNvPr>
          <p:cNvSpPr>
            <a:spLocks noGrp="1"/>
          </p:cNvSpPr>
          <p:nvPr>
            <p:ph type="sldNum" sz="quarter" idx="4"/>
          </p:nvPr>
        </p:nvSpPr>
        <p:spPr/>
        <p:txBody>
          <a:bodyPr/>
          <a:lstStyle/>
          <a:p>
            <a:fld id="{7BC01B97-BE90-DE43-87FD-56A468D87D54}" type="slidenum">
              <a:rPr kumimoji="1" lang="zh-CN" altLang="en-US" smtClean="0"/>
              <a:pPr/>
              <a:t>31</a:t>
            </a:fld>
            <a:endParaRPr kumimoji="1" lang="zh-CN" altLang="en-US" dirty="0">
              <a:solidFill>
                <a:schemeClr val="bg2">
                  <a:lumMod val="75000"/>
                </a:schemeClr>
              </a:solidFill>
            </a:endParaRPr>
          </a:p>
        </p:txBody>
      </p:sp>
      <p:sp>
        <p:nvSpPr>
          <p:cNvPr id="3" name="文本框 2">
            <a:extLst>
              <a:ext uri="{FF2B5EF4-FFF2-40B4-BE49-F238E27FC236}">
                <a16:creationId xmlns:a16="http://schemas.microsoft.com/office/drawing/2014/main" id="{160DB385-B7CB-701F-5A99-979BC1829D01}"/>
              </a:ext>
            </a:extLst>
          </p:cNvPr>
          <p:cNvSpPr txBox="1"/>
          <p:nvPr/>
        </p:nvSpPr>
        <p:spPr>
          <a:xfrm>
            <a:off x="152594" y="241197"/>
            <a:ext cx="7228459"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Free-Bloom: Zero-Shot Text-to-Video Generator with LLM Director and LDM Animator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[NeurIPS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sp>
        <p:nvSpPr>
          <p:cNvPr id="4" name="文本框 3">
            <a:extLst>
              <a:ext uri="{FF2B5EF4-FFF2-40B4-BE49-F238E27FC236}">
                <a16:creationId xmlns:a16="http://schemas.microsoft.com/office/drawing/2014/main" id="{242BE798-F300-0AA6-F46D-BB0F5BF61899}"/>
              </a:ext>
            </a:extLst>
          </p:cNvPr>
          <p:cNvSpPr txBox="1"/>
          <p:nvPr/>
        </p:nvSpPr>
        <p:spPr>
          <a:xfrm>
            <a:off x="52864" y="1116703"/>
            <a:ext cx="6205226" cy="358240"/>
          </a:xfrm>
          <a:prstGeom prst="rect">
            <a:avLst/>
          </a:prstGeom>
          <a:noFill/>
        </p:spPr>
        <p:txBody>
          <a:bodyPr wrap="square">
            <a:spAutoFit/>
          </a:bodyPr>
          <a:lstStyle/>
          <a:p>
            <a:pPr marL="269986" indent="-269986">
              <a:buFont typeface="Arial" panose="020B0604020202020204" pitchFamily="34" charset="0"/>
              <a:buChar char="•"/>
            </a:pPr>
            <a:r>
              <a:rPr lang="en-US" altLang="zh-CN" sz="1728" dirty="0">
                <a:solidFill>
                  <a:srgbClr val="000000"/>
                </a:solidFill>
                <a:highlight>
                  <a:srgbClr val="FFFFFF"/>
                </a:highlight>
                <a:latin typeface="Arial" panose="020B0604020202020204" pitchFamily="34" charset="0"/>
              </a:rPr>
              <a:t>Step-aware attention shift</a:t>
            </a:r>
            <a:r>
              <a:rPr lang="en-US" altLang="zh-CN" sz="1728" dirty="0">
                <a:solidFill>
                  <a:srgbClr val="000000"/>
                </a:solidFill>
                <a:highlight>
                  <a:srgbClr val="FFFFFF"/>
                </a:highlight>
                <a:latin typeface="微软雅黑" panose="020B0503020204020204" pitchFamily="34" charset="-122"/>
                <a:ea typeface="微软雅黑" panose="020B0503020204020204" pitchFamily="34" charset="-122"/>
              </a:rPr>
              <a:t>.</a:t>
            </a:r>
            <a:endParaRPr lang="zh-CN" altLang="en-US" sz="1728"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1477D5B5-807D-464B-4778-DD293AD35BA3}"/>
              </a:ext>
            </a:extLst>
          </p:cNvPr>
          <p:cNvPicPr>
            <a:picLocks noChangeAspect="1"/>
          </p:cNvPicPr>
          <p:nvPr/>
        </p:nvPicPr>
        <p:blipFill>
          <a:blip r:embed="rId3"/>
          <a:stretch>
            <a:fillRect/>
          </a:stretch>
        </p:blipFill>
        <p:spPr>
          <a:xfrm>
            <a:off x="152594" y="2621114"/>
            <a:ext cx="7919072" cy="1107990"/>
          </a:xfrm>
          <a:prstGeom prst="rect">
            <a:avLst/>
          </a:prstGeom>
        </p:spPr>
      </p:pic>
      <p:sp>
        <p:nvSpPr>
          <p:cNvPr id="8" name="文本框 7">
            <a:extLst>
              <a:ext uri="{FF2B5EF4-FFF2-40B4-BE49-F238E27FC236}">
                <a16:creationId xmlns:a16="http://schemas.microsoft.com/office/drawing/2014/main" id="{CD86564A-1D38-4857-E058-971566C6A93D}"/>
              </a:ext>
            </a:extLst>
          </p:cNvPr>
          <p:cNvSpPr txBox="1"/>
          <p:nvPr/>
        </p:nvSpPr>
        <p:spPr>
          <a:xfrm>
            <a:off x="322675" y="1672347"/>
            <a:ext cx="6505613" cy="620450"/>
          </a:xfrm>
          <a:prstGeom prst="rect">
            <a:avLst/>
          </a:prstGeom>
          <a:noFill/>
        </p:spPr>
        <p:txBody>
          <a:bodyPr wrap="square">
            <a:spAutoFit/>
          </a:bodyPr>
          <a:lstStyle/>
          <a:p>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特别是，前一帧有助于增强时间一致性，而第一帧作为基准形状，保持整个视频的外观一致性。</a:t>
            </a:r>
            <a:endParaRPr lang="zh-CN" altLang="en-US" sz="1728" dirty="0"/>
          </a:p>
        </p:txBody>
      </p:sp>
    </p:spTree>
    <p:extLst>
      <p:ext uri="{BB962C8B-B14F-4D97-AF65-F5344CB8AC3E}">
        <p14:creationId xmlns:p14="http://schemas.microsoft.com/office/powerpoint/2010/main" val="1679842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12ADC5D-7C82-3778-431E-2067CD50F564}"/>
              </a:ext>
            </a:extLst>
          </p:cNvPr>
          <p:cNvSpPr>
            <a:spLocks noGrp="1"/>
          </p:cNvSpPr>
          <p:nvPr>
            <p:ph type="sldNum" sz="quarter" idx="4"/>
          </p:nvPr>
        </p:nvSpPr>
        <p:spPr/>
        <p:txBody>
          <a:bodyPr/>
          <a:lstStyle/>
          <a:p>
            <a:fld id="{7BC01B97-BE90-DE43-87FD-56A468D87D54}" type="slidenum">
              <a:rPr kumimoji="1" lang="zh-CN" altLang="en-US" smtClean="0"/>
              <a:pPr/>
              <a:t>32</a:t>
            </a:fld>
            <a:endParaRPr kumimoji="1" lang="zh-CN" altLang="en-US" dirty="0">
              <a:solidFill>
                <a:schemeClr val="bg2">
                  <a:lumMod val="75000"/>
                </a:schemeClr>
              </a:solidFill>
            </a:endParaRPr>
          </a:p>
        </p:txBody>
      </p:sp>
      <p:sp>
        <p:nvSpPr>
          <p:cNvPr id="3" name="文本框 2">
            <a:extLst>
              <a:ext uri="{FF2B5EF4-FFF2-40B4-BE49-F238E27FC236}">
                <a16:creationId xmlns:a16="http://schemas.microsoft.com/office/drawing/2014/main" id="{54F07176-69C2-1E0B-D39D-469DA83CEF03}"/>
              </a:ext>
            </a:extLst>
          </p:cNvPr>
          <p:cNvSpPr txBox="1"/>
          <p:nvPr/>
        </p:nvSpPr>
        <p:spPr>
          <a:xfrm>
            <a:off x="152594" y="241197"/>
            <a:ext cx="7228459"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Free-Bloom: Zero-Shot Text-to-Video Generator with LLM Director and LDM Animator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[NeurIPS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pic>
        <p:nvPicPr>
          <p:cNvPr id="4" name="图片 3">
            <a:extLst>
              <a:ext uri="{FF2B5EF4-FFF2-40B4-BE49-F238E27FC236}">
                <a16:creationId xmlns:a16="http://schemas.microsoft.com/office/drawing/2014/main" id="{44154E12-A2E7-4E33-830B-9E68D5F86AF9}"/>
              </a:ext>
            </a:extLst>
          </p:cNvPr>
          <p:cNvPicPr>
            <a:picLocks noChangeAspect="1"/>
          </p:cNvPicPr>
          <p:nvPr/>
        </p:nvPicPr>
        <p:blipFill>
          <a:blip r:embed="rId2"/>
          <a:stretch>
            <a:fillRect/>
          </a:stretch>
        </p:blipFill>
        <p:spPr>
          <a:xfrm>
            <a:off x="152594" y="1039408"/>
            <a:ext cx="8248948" cy="3177007"/>
          </a:xfrm>
          <a:prstGeom prst="rect">
            <a:avLst/>
          </a:prstGeom>
        </p:spPr>
      </p:pic>
      <p:sp>
        <p:nvSpPr>
          <p:cNvPr id="5" name="文本框 4">
            <a:extLst>
              <a:ext uri="{FF2B5EF4-FFF2-40B4-BE49-F238E27FC236}">
                <a16:creationId xmlns:a16="http://schemas.microsoft.com/office/drawing/2014/main" id="{A3A91E5A-7B42-3D37-7EFD-5BECCCC739D0}"/>
              </a:ext>
            </a:extLst>
          </p:cNvPr>
          <p:cNvSpPr txBox="1"/>
          <p:nvPr/>
        </p:nvSpPr>
        <p:spPr>
          <a:xfrm>
            <a:off x="296398" y="4219277"/>
            <a:ext cx="8342795" cy="1599316"/>
          </a:xfrm>
          <a:prstGeom prst="rect">
            <a:avLst/>
          </a:prstGeom>
        </p:spPr>
        <p:txBody>
          <a:bodyPr wrap="none" rtlCol="0">
            <a:spAutoFit/>
          </a:bodyPr>
          <a:lstStyle/>
          <a:p>
            <a:pPr defTabSz="863954"/>
            <a:r>
              <a:rPr lang="zh-CN" altLang="en-US" sz="1889" b="1" dirty="0">
                <a:solidFill>
                  <a:srgbClr val="102391"/>
                </a:solidFill>
              </a:rPr>
              <a:t>总结：</a:t>
            </a:r>
            <a:endParaRPr lang="en-US" altLang="zh-CN" sz="1889" b="1" dirty="0">
              <a:solidFill>
                <a:srgbClr val="102391"/>
              </a:solidFill>
            </a:endParaRPr>
          </a:p>
          <a:p>
            <a:pPr defTabSz="863954"/>
            <a:r>
              <a:rPr lang="zh-CN" altLang="en-US" sz="1323" dirty="0">
                <a:latin typeface="微软雅黑" panose="020B0503020204020204" pitchFamily="34" charset="-122"/>
                <a:ea typeface="微软雅黑" panose="020B0503020204020204" pitchFamily="34" charset="-122"/>
              </a:rPr>
              <a:t>（</a:t>
            </a:r>
            <a:r>
              <a:rPr lang="en-US" altLang="zh-CN" sz="1323" dirty="0">
                <a:latin typeface="微软雅黑" panose="020B0503020204020204" pitchFamily="34" charset="-122"/>
                <a:ea typeface="微软雅黑" panose="020B0503020204020204" pitchFamily="34" charset="-122"/>
              </a:rPr>
              <a:t>1</a:t>
            </a:r>
            <a:r>
              <a:rPr lang="zh-CN" altLang="en-US" sz="1323" dirty="0">
                <a:latin typeface="微软雅黑" panose="020B0503020204020204" pitchFamily="34" charset="-122"/>
                <a:ea typeface="微软雅黑" panose="020B0503020204020204" pitchFamily="34" charset="-122"/>
              </a:rPr>
              <a:t>）为了解决文本生成视频中语义连贯性、目标一致性，时序一致性的问题，提出</a:t>
            </a:r>
            <a:r>
              <a:rPr lang="en-US" altLang="zh-CN" sz="1323" dirty="0">
                <a:latin typeface="微软雅黑" panose="020B0503020204020204" pitchFamily="34" charset="-122"/>
                <a:ea typeface="微软雅黑" panose="020B0503020204020204" pitchFamily="34" charset="-122"/>
              </a:rPr>
              <a:t>Free-Bloom</a:t>
            </a:r>
            <a:r>
              <a:rPr lang="zh-CN" altLang="en-US" sz="1323" dirty="0">
                <a:latin typeface="微软雅黑" panose="020B0503020204020204" pitchFamily="34" charset="-122"/>
                <a:ea typeface="微软雅黑" panose="020B0503020204020204" pitchFamily="34" charset="-122"/>
              </a:rPr>
              <a:t>利用</a:t>
            </a:r>
            <a:r>
              <a:rPr lang="en-US" altLang="zh-CN" sz="1323" dirty="0">
                <a:latin typeface="微软雅黑" panose="020B0503020204020204" pitchFamily="34" charset="-122"/>
                <a:ea typeface="微软雅黑" panose="020B0503020204020204" pitchFamily="34" charset="-122"/>
              </a:rPr>
              <a:t>LLM</a:t>
            </a:r>
            <a:r>
              <a:rPr lang="zh-CN" altLang="en-US" sz="1323" dirty="0">
                <a:latin typeface="微软雅黑" panose="020B0503020204020204" pitchFamily="34" charset="-122"/>
                <a:ea typeface="微软雅黑" panose="020B0503020204020204" pitchFamily="34" charset="-122"/>
              </a:rPr>
              <a:t>模型</a:t>
            </a:r>
            <a:endParaRPr lang="en-US" altLang="zh-CN" sz="1323" dirty="0">
              <a:latin typeface="微软雅黑" panose="020B0503020204020204" pitchFamily="34" charset="-122"/>
              <a:ea typeface="微软雅黑" panose="020B0503020204020204" pitchFamily="34" charset="-122"/>
            </a:endParaRPr>
          </a:p>
          <a:p>
            <a:pPr defTabSz="863954"/>
            <a:r>
              <a:rPr lang="zh-CN" altLang="en-US" sz="1323" dirty="0">
                <a:latin typeface="微软雅黑" panose="020B0503020204020204" pitchFamily="34" charset="-122"/>
                <a:ea typeface="微软雅黑" panose="020B0503020204020204" pitchFamily="34" charset="-122"/>
              </a:rPr>
              <a:t>作为导演来生成语义连贯的提示序列，预训练的</a:t>
            </a:r>
            <a:r>
              <a:rPr lang="en-US" altLang="zh-CN" sz="1323" dirty="0">
                <a:latin typeface="微软雅黑" panose="020B0503020204020204" pitchFamily="34" charset="-122"/>
                <a:ea typeface="微软雅黑" panose="020B0503020204020204" pitchFamily="34" charset="-122"/>
              </a:rPr>
              <a:t>LDM</a:t>
            </a:r>
            <a:r>
              <a:rPr lang="zh-CN" altLang="en-US" sz="1323" dirty="0">
                <a:latin typeface="微软雅黑" panose="020B0503020204020204" pitchFamily="34" charset="-122"/>
                <a:ea typeface="微软雅黑" panose="020B0503020204020204" pitchFamily="34" charset="-122"/>
              </a:rPr>
              <a:t>模型作为动画师生成高保真帧。</a:t>
            </a:r>
            <a:endParaRPr lang="en-US" altLang="zh-CN" sz="1323" dirty="0">
              <a:latin typeface="微软雅黑" panose="020B0503020204020204" pitchFamily="34" charset="-122"/>
              <a:ea typeface="微软雅黑" panose="020B0503020204020204" pitchFamily="34" charset="-122"/>
            </a:endParaRPr>
          </a:p>
          <a:p>
            <a:pPr defTabSz="863954"/>
            <a:r>
              <a:rPr lang="zh-CN" altLang="en-US" sz="1323" dirty="0">
                <a:latin typeface="微软雅黑" panose="020B0503020204020204" pitchFamily="34" charset="-122"/>
                <a:ea typeface="微软雅黑" panose="020B0503020204020204" pitchFamily="34" charset="-122"/>
              </a:rPr>
              <a:t>（</a:t>
            </a:r>
            <a:r>
              <a:rPr lang="en-US" altLang="zh-CN" sz="1323" dirty="0">
                <a:latin typeface="微软雅黑" panose="020B0503020204020204" pitchFamily="34" charset="-122"/>
                <a:ea typeface="微软雅黑" panose="020B0503020204020204" pitchFamily="34" charset="-122"/>
              </a:rPr>
              <a:t>2</a:t>
            </a:r>
            <a:r>
              <a:rPr lang="zh-CN" altLang="en-US" sz="1323" dirty="0">
                <a:latin typeface="微软雅黑" panose="020B0503020204020204" pitchFamily="34" charset="-122"/>
                <a:ea typeface="微软雅黑" panose="020B0503020204020204" pitchFamily="34" charset="-122"/>
              </a:rPr>
              <a:t>）提示序列即针对每一帧有相应的描述，又有统一的个体和背景的描述。</a:t>
            </a:r>
            <a:endParaRPr lang="en-US" altLang="zh-CN" sz="1323" dirty="0">
              <a:latin typeface="微软雅黑" panose="020B0503020204020204" pitchFamily="34" charset="-122"/>
              <a:ea typeface="微软雅黑" panose="020B0503020204020204" pitchFamily="34" charset="-122"/>
            </a:endParaRPr>
          </a:p>
          <a:p>
            <a:pPr defTabSz="863954"/>
            <a:r>
              <a:rPr lang="zh-CN" altLang="en-US" sz="1323" dirty="0">
                <a:latin typeface="微软雅黑" panose="020B0503020204020204" pitchFamily="34" charset="-122"/>
                <a:ea typeface="微软雅黑" panose="020B0503020204020204" pitchFamily="34" charset="-122"/>
              </a:rPr>
              <a:t>（</a:t>
            </a:r>
            <a:r>
              <a:rPr lang="en-US" altLang="zh-CN" sz="1323" dirty="0">
                <a:latin typeface="微软雅黑" panose="020B0503020204020204" pitchFamily="34" charset="-122"/>
                <a:ea typeface="微软雅黑" panose="020B0503020204020204" pitchFamily="34" charset="-122"/>
              </a:rPr>
              <a:t>3</a:t>
            </a:r>
            <a:r>
              <a:rPr lang="zh-CN" altLang="en-US" sz="1323" dirty="0">
                <a:latin typeface="微软雅黑" panose="020B0503020204020204" pitchFamily="34" charset="-122"/>
                <a:ea typeface="微软雅黑" panose="020B0503020204020204" pitchFamily="34" charset="-122"/>
              </a:rPr>
              <a:t>）联合统一噪声和独立噪声分布加权得到初始噪声变量</a:t>
            </a:r>
            <a:endParaRPr lang="en-US" altLang="zh-CN" sz="1323" dirty="0">
              <a:latin typeface="微软雅黑" panose="020B0503020204020204" pitchFamily="34" charset="-122"/>
              <a:ea typeface="微软雅黑" panose="020B0503020204020204" pitchFamily="34" charset="-122"/>
            </a:endParaRPr>
          </a:p>
          <a:p>
            <a:pPr defTabSz="863954"/>
            <a:r>
              <a:rPr lang="zh-CN" altLang="en-US" sz="1323" dirty="0">
                <a:latin typeface="微软雅黑" panose="020B0503020204020204" pitchFamily="34" charset="-122"/>
                <a:ea typeface="微软雅黑" panose="020B0503020204020204" pitchFamily="34" charset="-122"/>
              </a:rPr>
              <a:t>（</a:t>
            </a:r>
            <a:r>
              <a:rPr lang="en-US" altLang="zh-CN" sz="1323" dirty="0">
                <a:latin typeface="微软雅黑" panose="020B0503020204020204" pitchFamily="34" charset="-122"/>
                <a:ea typeface="微软雅黑" panose="020B0503020204020204" pitchFamily="34" charset="-122"/>
              </a:rPr>
              <a:t>4</a:t>
            </a:r>
            <a:r>
              <a:rPr lang="zh-CN" altLang="en-US" sz="1323" dirty="0">
                <a:latin typeface="微软雅黑" panose="020B0503020204020204" pitchFamily="34" charset="-122"/>
                <a:ea typeface="微软雅黑" panose="020B0503020204020204" pitchFamily="34" charset="-122"/>
              </a:rPr>
              <a:t>）</a:t>
            </a:r>
            <a:r>
              <a:rPr lang="en-US" altLang="zh-CN" sz="1323" dirty="0">
                <a:latin typeface="微软雅黑" panose="020B0503020204020204" pitchFamily="34" charset="-122"/>
                <a:ea typeface="微软雅黑" panose="020B0503020204020204" pitchFamily="34" charset="-122"/>
              </a:rPr>
              <a:t>attention</a:t>
            </a:r>
            <a:r>
              <a:rPr lang="zh-CN" altLang="en-US" sz="1323" dirty="0">
                <a:latin typeface="微软雅黑" panose="020B0503020204020204" pitchFamily="34" charset="-122"/>
                <a:ea typeface="微软雅黑" panose="020B0503020204020204" pitchFamily="34" charset="-122"/>
              </a:rPr>
              <a:t>模块关联帧之间的连贯性，和初始帧的一致性</a:t>
            </a:r>
            <a:endParaRPr lang="en-US" altLang="zh-CN" sz="1323" dirty="0">
              <a:latin typeface="微软雅黑" panose="020B0503020204020204" pitchFamily="34" charset="-122"/>
              <a:ea typeface="微软雅黑" panose="020B0503020204020204" pitchFamily="34" charset="-122"/>
            </a:endParaRPr>
          </a:p>
          <a:p>
            <a:pPr defTabSz="863954"/>
            <a:r>
              <a:rPr lang="zh-CN" altLang="en-US" sz="1323" dirty="0">
                <a:latin typeface="微软雅黑" panose="020B0503020204020204" pitchFamily="34" charset="-122"/>
                <a:ea typeface="微软雅黑" panose="020B0503020204020204" pitchFamily="34" charset="-122"/>
              </a:rPr>
              <a:t>（</a:t>
            </a:r>
            <a:r>
              <a:rPr lang="en-US" altLang="zh-CN" sz="1323" dirty="0">
                <a:latin typeface="微软雅黑" panose="020B0503020204020204" pitchFamily="34" charset="-122"/>
                <a:ea typeface="微软雅黑" panose="020B0503020204020204" pitchFamily="34" charset="-122"/>
              </a:rPr>
              <a:t>5</a:t>
            </a:r>
            <a:r>
              <a:rPr lang="zh-CN" altLang="en-US" sz="1323" dirty="0">
                <a:latin typeface="微软雅黑" panose="020B0503020204020204" pitchFamily="34" charset="-122"/>
                <a:ea typeface="微软雅黑" panose="020B0503020204020204" pitchFamily="34" charset="-122"/>
              </a:rPr>
              <a:t>）基于关键帧通过上下文和去噪插值得到更加平滑的视频。</a:t>
            </a:r>
          </a:p>
        </p:txBody>
      </p:sp>
    </p:spTree>
    <p:extLst>
      <p:ext uri="{BB962C8B-B14F-4D97-AF65-F5344CB8AC3E}">
        <p14:creationId xmlns:p14="http://schemas.microsoft.com/office/powerpoint/2010/main" val="4165605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8D5D27E-0C16-1306-667F-E6A92D3A403B}"/>
              </a:ext>
            </a:extLst>
          </p:cNvPr>
          <p:cNvSpPr>
            <a:spLocks noGrp="1"/>
          </p:cNvSpPr>
          <p:nvPr>
            <p:ph type="sldNum" sz="quarter" idx="4"/>
          </p:nvPr>
        </p:nvSpPr>
        <p:spPr/>
        <p:txBody>
          <a:bodyPr/>
          <a:lstStyle/>
          <a:p>
            <a:fld id="{7BC01B97-BE90-DE43-87FD-56A468D87D54}" type="slidenum">
              <a:rPr kumimoji="1" lang="zh-CN" altLang="en-US" smtClean="0"/>
              <a:pPr/>
              <a:t>33</a:t>
            </a:fld>
            <a:endParaRPr kumimoji="1" lang="zh-CN" altLang="en-US" dirty="0">
              <a:solidFill>
                <a:schemeClr val="bg2">
                  <a:lumMod val="75000"/>
                </a:schemeClr>
              </a:solidFill>
            </a:endParaRPr>
          </a:p>
        </p:txBody>
      </p:sp>
      <p:sp>
        <p:nvSpPr>
          <p:cNvPr id="4" name="文本框 3">
            <a:extLst>
              <a:ext uri="{FF2B5EF4-FFF2-40B4-BE49-F238E27FC236}">
                <a16:creationId xmlns:a16="http://schemas.microsoft.com/office/drawing/2014/main" id="{BFF13D3E-72B1-ACAF-354E-780478ECA009}"/>
              </a:ext>
            </a:extLst>
          </p:cNvPr>
          <p:cNvSpPr txBox="1"/>
          <p:nvPr/>
        </p:nvSpPr>
        <p:spPr>
          <a:xfrm>
            <a:off x="25252" y="241197"/>
            <a:ext cx="5825288"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Identifying and Solving Conditional Image Leakage in Image-to-Video Diffusion Model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[arXiv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pic>
        <p:nvPicPr>
          <p:cNvPr id="7" name="图片 6">
            <a:extLst>
              <a:ext uri="{FF2B5EF4-FFF2-40B4-BE49-F238E27FC236}">
                <a16:creationId xmlns:a16="http://schemas.microsoft.com/office/drawing/2014/main" id="{D6DBE31C-7772-46F4-9EF0-37BF7EE3954D}"/>
              </a:ext>
            </a:extLst>
          </p:cNvPr>
          <p:cNvPicPr>
            <a:picLocks noChangeAspect="1"/>
          </p:cNvPicPr>
          <p:nvPr/>
        </p:nvPicPr>
        <p:blipFill>
          <a:blip r:embed="rId2"/>
          <a:stretch>
            <a:fillRect/>
          </a:stretch>
        </p:blipFill>
        <p:spPr>
          <a:xfrm>
            <a:off x="147462" y="1964471"/>
            <a:ext cx="8344251" cy="2678782"/>
          </a:xfrm>
          <a:prstGeom prst="rect">
            <a:avLst/>
          </a:prstGeom>
        </p:spPr>
      </p:pic>
      <p:sp>
        <p:nvSpPr>
          <p:cNvPr id="9" name="文本框 8">
            <a:extLst>
              <a:ext uri="{FF2B5EF4-FFF2-40B4-BE49-F238E27FC236}">
                <a16:creationId xmlns:a16="http://schemas.microsoft.com/office/drawing/2014/main" id="{F21DA524-E784-52EB-F186-A9A2D12B5F32}"/>
              </a:ext>
            </a:extLst>
          </p:cNvPr>
          <p:cNvSpPr txBox="1"/>
          <p:nvPr/>
        </p:nvSpPr>
        <p:spPr>
          <a:xfrm>
            <a:off x="365195" y="1345504"/>
            <a:ext cx="7781224" cy="620450"/>
          </a:xfrm>
          <a:prstGeom prst="rect">
            <a:avLst/>
          </a:prstGeom>
          <a:noFill/>
        </p:spPr>
        <p:txBody>
          <a:bodyPr wrap="square">
            <a:spAutoFit/>
          </a:bodyPr>
          <a:lstStyle/>
          <a:p>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图像到视频</a:t>
            </a:r>
            <a:r>
              <a:rPr lang="en-US" altLang="zh-CN" sz="1728" dirty="0">
                <a:solidFill>
                  <a:srgbClr val="000000"/>
                </a:solidFill>
                <a:highlight>
                  <a:srgbClr val="FFFFFF"/>
                </a:highlight>
                <a:latin typeface="微软雅黑" panose="020B0503020204020204" pitchFamily="34" charset="-122"/>
                <a:ea typeface="微软雅黑" panose="020B0503020204020204" pitchFamily="34" charset="-122"/>
              </a:rPr>
              <a:t>(I2V)</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生成旨在生成具有动态和自然运动的视频，同时保持给定图像的外观。</a:t>
            </a:r>
            <a:endParaRPr lang="zh-CN" altLang="en-US" sz="1728" dirty="0"/>
          </a:p>
        </p:txBody>
      </p:sp>
    </p:spTree>
    <p:extLst>
      <p:ext uri="{BB962C8B-B14F-4D97-AF65-F5344CB8AC3E}">
        <p14:creationId xmlns:p14="http://schemas.microsoft.com/office/powerpoint/2010/main" val="3206675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41DD431-18A8-89BA-B019-518CBEF3CFA5}"/>
              </a:ext>
            </a:extLst>
          </p:cNvPr>
          <p:cNvSpPr>
            <a:spLocks noGrp="1"/>
          </p:cNvSpPr>
          <p:nvPr>
            <p:ph type="sldNum" sz="quarter" idx="4"/>
          </p:nvPr>
        </p:nvSpPr>
        <p:spPr/>
        <p:txBody>
          <a:bodyPr/>
          <a:lstStyle/>
          <a:p>
            <a:fld id="{7BC01B97-BE90-DE43-87FD-56A468D87D54}" type="slidenum">
              <a:rPr kumimoji="1" lang="zh-CN" altLang="en-US" smtClean="0"/>
              <a:pPr/>
              <a:t>34</a:t>
            </a:fld>
            <a:endParaRPr kumimoji="1" lang="zh-CN" altLang="en-US" dirty="0">
              <a:solidFill>
                <a:schemeClr val="bg2">
                  <a:lumMod val="75000"/>
                </a:schemeClr>
              </a:solidFill>
            </a:endParaRPr>
          </a:p>
        </p:txBody>
      </p:sp>
      <p:sp>
        <p:nvSpPr>
          <p:cNvPr id="3" name="文本框 2">
            <a:extLst>
              <a:ext uri="{FF2B5EF4-FFF2-40B4-BE49-F238E27FC236}">
                <a16:creationId xmlns:a16="http://schemas.microsoft.com/office/drawing/2014/main" id="{7B392821-8231-C5E6-337D-78B16DF83F3C}"/>
              </a:ext>
            </a:extLst>
          </p:cNvPr>
          <p:cNvSpPr txBox="1"/>
          <p:nvPr/>
        </p:nvSpPr>
        <p:spPr>
          <a:xfrm>
            <a:off x="28667" y="241957"/>
            <a:ext cx="5825288"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Identifying and Solving Conditional Image Leakage in Image-to-Video Diffusion Model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[arXiv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pic>
        <p:nvPicPr>
          <p:cNvPr id="5" name="图片 4">
            <a:extLst>
              <a:ext uri="{FF2B5EF4-FFF2-40B4-BE49-F238E27FC236}">
                <a16:creationId xmlns:a16="http://schemas.microsoft.com/office/drawing/2014/main" id="{9EA92CD2-68C0-7982-EA4C-C4AAA721AA66}"/>
              </a:ext>
            </a:extLst>
          </p:cNvPr>
          <p:cNvPicPr>
            <a:picLocks noChangeAspect="1"/>
          </p:cNvPicPr>
          <p:nvPr/>
        </p:nvPicPr>
        <p:blipFill>
          <a:blip r:embed="rId3"/>
          <a:stretch>
            <a:fillRect/>
          </a:stretch>
        </p:blipFill>
        <p:spPr>
          <a:xfrm>
            <a:off x="195114" y="1473065"/>
            <a:ext cx="7423573" cy="2937385"/>
          </a:xfrm>
          <a:prstGeom prst="rect">
            <a:avLst/>
          </a:prstGeom>
        </p:spPr>
      </p:pic>
      <p:sp>
        <p:nvSpPr>
          <p:cNvPr id="7" name="文本框 6">
            <a:extLst>
              <a:ext uri="{FF2B5EF4-FFF2-40B4-BE49-F238E27FC236}">
                <a16:creationId xmlns:a16="http://schemas.microsoft.com/office/drawing/2014/main" id="{A777D918-092F-5A22-9321-69E0DB82BB33}"/>
              </a:ext>
            </a:extLst>
          </p:cNvPr>
          <p:cNvSpPr txBox="1"/>
          <p:nvPr/>
        </p:nvSpPr>
        <p:spPr>
          <a:xfrm>
            <a:off x="208587" y="978730"/>
            <a:ext cx="6845776" cy="499496"/>
          </a:xfrm>
          <a:prstGeom prst="rect">
            <a:avLst/>
          </a:prstGeom>
        </p:spPr>
        <p:txBody>
          <a:bodyPr wrap="square" rtlCol="0">
            <a:spAutoFit/>
          </a:bodyPr>
          <a:lstStyle/>
          <a:p>
            <a:r>
              <a:rPr lang="zh-CN" altLang="en-US" sz="1323" dirty="0">
                <a:solidFill>
                  <a:srgbClr val="000000"/>
                </a:solidFill>
                <a:highlight>
                  <a:srgbClr val="FFFFFF"/>
                </a:highlight>
                <a:latin typeface="微软雅黑" panose="020B0503020204020204" pitchFamily="34" charset="-122"/>
                <a:ea typeface="微软雅黑" panose="020B0503020204020204" pitchFamily="34" charset="-122"/>
              </a:rPr>
              <a:t>条件图像泄漏：在长时间步下，输入被严重损坏保留了最少视频细节，导致模型倾向于过度依赖细节条件图像，而忽略了从噪声输入合成视频任务。</a:t>
            </a:r>
          </a:p>
        </p:txBody>
      </p:sp>
    </p:spTree>
    <p:extLst>
      <p:ext uri="{BB962C8B-B14F-4D97-AF65-F5344CB8AC3E}">
        <p14:creationId xmlns:p14="http://schemas.microsoft.com/office/powerpoint/2010/main" val="1394723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41DD431-18A8-89BA-B019-518CBEF3CFA5}"/>
              </a:ext>
            </a:extLst>
          </p:cNvPr>
          <p:cNvSpPr>
            <a:spLocks noGrp="1"/>
          </p:cNvSpPr>
          <p:nvPr>
            <p:ph type="sldNum" sz="quarter" idx="4"/>
          </p:nvPr>
        </p:nvSpPr>
        <p:spPr/>
        <p:txBody>
          <a:bodyPr/>
          <a:lstStyle/>
          <a:p>
            <a:fld id="{7BC01B97-BE90-DE43-87FD-56A468D87D54}" type="slidenum">
              <a:rPr kumimoji="1" lang="zh-CN" altLang="en-US" smtClean="0"/>
              <a:pPr/>
              <a:t>35</a:t>
            </a:fld>
            <a:endParaRPr kumimoji="1" lang="zh-CN" altLang="en-US" dirty="0">
              <a:solidFill>
                <a:schemeClr val="bg2">
                  <a:lumMod val="75000"/>
                </a:schemeClr>
              </a:solidFill>
            </a:endParaRPr>
          </a:p>
        </p:txBody>
      </p:sp>
      <p:sp>
        <p:nvSpPr>
          <p:cNvPr id="3" name="文本框 2">
            <a:extLst>
              <a:ext uri="{FF2B5EF4-FFF2-40B4-BE49-F238E27FC236}">
                <a16:creationId xmlns:a16="http://schemas.microsoft.com/office/drawing/2014/main" id="{7B392821-8231-C5E6-337D-78B16DF83F3C}"/>
              </a:ext>
            </a:extLst>
          </p:cNvPr>
          <p:cNvSpPr txBox="1"/>
          <p:nvPr/>
        </p:nvSpPr>
        <p:spPr>
          <a:xfrm>
            <a:off x="28667" y="241957"/>
            <a:ext cx="5825288"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Identifying and Solving Conditional Image Leakage in Image-to-Video Diffusion Model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[arXiv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sp>
        <p:nvSpPr>
          <p:cNvPr id="5" name="文本框 4">
            <a:extLst>
              <a:ext uri="{FF2B5EF4-FFF2-40B4-BE49-F238E27FC236}">
                <a16:creationId xmlns:a16="http://schemas.microsoft.com/office/drawing/2014/main" id="{DBCB79B0-32E6-AE8F-317A-C5967AEAB00B}"/>
              </a:ext>
            </a:extLst>
          </p:cNvPr>
          <p:cNvSpPr txBox="1"/>
          <p:nvPr/>
        </p:nvSpPr>
        <p:spPr>
          <a:xfrm>
            <a:off x="237633" y="1047861"/>
            <a:ext cx="7550163" cy="620450"/>
          </a:xfrm>
          <a:prstGeom prst="rect">
            <a:avLst/>
          </a:prstGeom>
          <a:noFill/>
        </p:spPr>
        <p:txBody>
          <a:bodyPr wrap="square">
            <a:spAutoFit/>
          </a:bodyPr>
          <a:lstStyle/>
          <a:p>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从两个角度解决条件图像泄漏问题</a:t>
            </a:r>
            <a:r>
              <a:rPr lang="en-US" altLang="zh-CN" sz="1728" dirty="0">
                <a:solidFill>
                  <a:srgbClr val="000000"/>
                </a:solidFill>
                <a:highlight>
                  <a:srgbClr val="FFFFFF"/>
                </a:highlight>
                <a:latin typeface="微软雅黑" panose="020B0503020204020204" pitchFamily="34" charset="-122"/>
                <a:ea typeface="微软雅黑" panose="020B0503020204020204" pitchFamily="34" charset="-122"/>
              </a:rPr>
              <a:t>:</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首先，通过概述一种</a:t>
            </a:r>
            <a:r>
              <a:rPr lang="zh-CN" altLang="en-US" sz="1728" dirty="0">
                <a:solidFill>
                  <a:schemeClr val="accent1"/>
                </a:solidFill>
                <a:highlight>
                  <a:srgbClr val="FFFFFF"/>
                </a:highlight>
                <a:latin typeface="微软雅黑" panose="020B0503020204020204" pitchFamily="34" charset="-122"/>
                <a:ea typeface="微软雅黑" panose="020B0503020204020204" pitchFamily="34" charset="-122"/>
              </a:rPr>
              <a:t>无需训练的推理策略</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来缓解它，其次，通过提出一种旨在</a:t>
            </a:r>
            <a:r>
              <a:rPr lang="zh-CN" altLang="en-US" sz="1728" dirty="0">
                <a:solidFill>
                  <a:schemeClr val="accent1"/>
                </a:solidFill>
                <a:highlight>
                  <a:srgbClr val="FFFFFF"/>
                </a:highlight>
                <a:latin typeface="微软雅黑" panose="020B0503020204020204" pitchFamily="34" charset="-122"/>
                <a:ea typeface="微软雅黑" panose="020B0503020204020204" pitchFamily="34" charset="-122"/>
              </a:rPr>
              <a:t>在训练阶段纠正这种现象</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的训练策略。</a:t>
            </a:r>
            <a:endParaRPr lang="zh-CN" altLang="en-US" sz="1728" dirty="0"/>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AA972847-6BF9-1E16-D3BB-15ABB3E3706A}"/>
                  </a:ext>
                </a:extLst>
              </p:cNvPr>
              <p:cNvSpPr txBox="1"/>
              <p:nvPr/>
            </p:nvSpPr>
            <p:spPr>
              <a:xfrm>
                <a:off x="444555" y="2022294"/>
                <a:ext cx="4344785" cy="458395"/>
              </a:xfrm>
              <a:prstGeom prst="rect">
                <a:avLst/>
              </a:prstGeom>
              <a:noFill/>
            </p:spPr>
            <p:txBody>
              <a:bodyPr wrap="square">
                <a:spAutoFit/>
              </a:bodyPr>
              <a:lstStyle/>
              <a:p>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𝑝</m:t>
                        </m:r>
                      </m:e>
                      <m:sub>
                        <m:r>
                          <a:rPr lang="en-US" altLang="zh-CN" sz="1134" i="1">
                            <a:latin typeface="Cambria Math" panose="02040503050406030204" pitchFamily="18" charset="0"/>
                          </a:rPr>
                          <m:t>𝑀</m:t>
                        </m:r>
                      </m:sub>
                    </m:sSub>
                    <m:d>
                      <m:dPr>
                        <m:ctrlPr>
                          <a:rPr lang="en-US" altLang="zh-CN" sz="1134" i="1">
                            <a:latin typeface="Cambria Math" panose="02040503050406030204" pitchFamily="18" charset="0"/>
                          </a:rPr>
                        </m:ctrlPr>
                      </m:dPr>
                      <m:e>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𝑋</m:t>
                            </m:r>
                          </m:e>
                          <m:sub>
                            <m:r>
                              <a:rPr lang="en-US" altLang="zh-CN" sz="1134" i="1">
                                <a:latin typeface="Cambria Math" panose="02040503050406030204" pitchFamily="18" charset="0"/>
                              </a:rPr>
                              <m:t>𝑀</m:t>
                            </m:r>
                          </m:sub>
                        </m:sSub>
                      </m:e>
                    </m:d>
                  </m:oMath>
                </a14:m>
                <a:r>
                  <a:rPr lang="zh-CN" altLang="en-US" sz="1134" dirty="0">
                    <a:latin typeface="微软雅黑" panose="020B0503020204020204" pitchFamily="34" charset="-122"/>
                    <a:ea typeface="微软雅黑" panose="020B0503020204020204" pitchFamily="34" charset="-122"/>
                  </a:rPr>
                  <a:t> 在开始时间</a:t>
                </a:r>
                <a:r>
                  <a:rPr lang="en-US" altLang="zh-CN" sz="1134" dirty="0">
                    <a:latin typeface="微软雅黑" panose="020B0503020204020204" pitchFamily="34" charset="-122"/>
                    <a:ea typeface="微软雅黑" panose="020B0503020204020204" pitchFamily="34" charset="-122"/>
                  </a:rPr>
                  <a:t>M</a:t>
                </a:r>
                <a:r>
                  <a:rPr lang="zh-CN" altLang="en-US" sz="1134" dirty="0">
                    <a:latin typeface="微软雅黑" panose="020B0503020204020204" pitchFamily="34" charset="-122"/>
                    <a:ea typeface="微软雅黑" panose="020B0503020204020204" pitchFamily="34" charset="-122"/>
                  </a:rPr>
                  <a:t>是的初始噪声分布 </a:t>
                </a:r>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𝑝</m:t>
                        </m:r>
                      </m:e>
                      <m:sub>
                        <m:r>
                          <a:rPr lang="en-US" altLang="zh-CN" sz="1134" i="1">
                            <a:latin typeface="Cambria Math" panose="02040503050406030204" pitchFamily="18" charset="0"/>
                          </a:rPr>
                          <m:t>𝑀</m:t>
                        </m:r>
                      </m:sub>
                    </m:sSub>
                    <m:d>
                      <m:dPr>
                        <m:ctrlPr>
                          <a:rPr lang="en-US" altLang="zh-CN" sz="1134" i="1">
                            <a:latin typeface="Cambria Math" panose="02040503050406030204" pitchFamily="18" charset="0"/>
                          </a:rPr>
                        </m:ctrlPr>
                      </m:dPr>
                      <m:e>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𝑋</m:t>
                            </m:r>
                          </m:e>
                          <m:sub>
                            <m:r>
                              <a:rPr lang="en-US" altLang="zh-CN" sz="1134" i="1">
                                <a:latin typeface="Cambria Math" panose="02040503050406030204" pitchFamily="18" charset="0"/>
                              </a:rPr>
                              <m:t>𝑀</m:t>
                            </m:r>
                          </m:sub>
                        </m:sSub>
                      </m:e>
                    </m:d>
                    <m:r>
                      <a:rPr lang="en-US" altLang="zh-CN" sz="1134" i="1">
                        <a:latin typeface="Cambria Math" panose="02040503050406030204" pitchFamily="18" charset="0"/>
                      </a:rPr>
                      <m:t>~</m:t>
                    </m:r>
                    <m:r>
                      <a:rPr lang="zh-CN" altLang="en-US" sz="1134" i="1">
                        <a:latin typeface="Cambria Math" panose="02040503050406030204" pitchFamily="18" charset="0"/>
                      </a:rPr>
                      <m:t>𝒩</m:t>
                    </m:r>
                    <m:r>
                      <a:rPr lang="en-US" altLang="zh-CN" sz="1134" i="1">
                        <a:latin typeface="Cambria Math" panose="02040503050406030204" pitchFamily="18" charset="0"/>
                      </a:rPr>
                      <m:t>(</m:t>
                    </m:r>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𝑋</m:t>
                        </m:r>
                      </m:e>
                      <m:sub>
                        <m:r>
                          <a:rPr lang="en-US" altLang="zh-CN" sz="1134" i="1">
                            <a:latin typeface="Cambria Math" panose="02040503050406030204" pitchFamily="18" charset="0"/>
                          </a:rPr>
                          <m:t>𝑀</m:t>
                        </m:r>
                      </m:sub>
                    </m:sSub>
                  </m:oMath>
                </a14:m>
                <a:r>
                  <a:rPr lang="en-US" altLang="zh-CN" sz="1134" dirty="0">
                    <a:latin typeface="微软雅黑" panose="020B0503020204020204" pitchFamily="34" charset="-122"/>
                    <a:ea typeface="微软雅黑" panose="020B0503020204020204" pitchFamily="34" charset="-122"/>
                  </a:rPr>
                  <a:t>,</a:t>
                </a:r>
                <a14:m>
                  <m:oMath xmlns:m="http://schemas.openxmlformats.org/officeDocument/2006/math">
                    <m:sSub>
                      <m:sSubPr>
                        <m:ctrlPr>
                          <a:rPr lang="en-US" altLang="zh-CN" sz="1134" i="1" dirty="0">
                            <a:latin typeface="Cambria Math" panose="02040503050406030204" pitchFamily="18" charset="0"/>
                            <a:ea typeface="微软雅黑" panose="020B0503020204020204" pitchFamily="34" charset="-122"/>
                          </a:rPr>
                        </m:ctrlPr>
                      </m:sSubPr>
                      <m:e>
                        <m:r>
                          <a:rPr lang="zh-CN" altLang="en-US" sz="1134" i="1" dirty="0">
                            <a:latin typeface="Cambria Math" panose="02040503050406030204" pitchFamily="18" charset="0"/>
                            <a:ea typeface="微软雅黑" panose="020B0503020204020204" pitchFamily="34" charset="-122"/>
                          </a:rPr>
                          <m:t>𝜇</m:t>
                        </m:r>
                      </m:e>
                      <m:sub>
                        <m:r>
                          <a:rPr lang="en-US" altLang="zh-CN" sz="1134" i="1" dirty="0">
                            <a:latin typeface="Cambria Math" panose="02040503050406030204" pitchFamily="18" charset="0"/>
                            <a:ea typeface="微软雅黑" panose="020B0503020204020204" pitchFamily="34" charset="-122"/>
                          </a:rPr>
                          <m:t>𝑝</m:t>
                        </m:r>
                      </m:sub>
                    </m:sSub>
                    <m:r>
                      <a:rPr lang="en-US" altLang="zh-CN" sz="1134" i="1" dirty="0">
                        <a:latin typeface="Cambria Math" panose="02040503050406030204" pitchFamily="18" charset="0"/>
                        <a:ea typeface="微软雅黑" panose="020B0503020204020204" pitchFamily="34" charset="-122"/>
                      </a:rPr>
                      <m:t>,</m:t>
                    </m:r>
                    <m:sSubSup>
                      <m:sSubSupPr>
                        <m:ctrlPr>
                          <a:rPr lang="en-US" altLang="zh-CN" sz="1134" i="1" dirty="0">
                            <a:latin typeface="Cambria Math" panose="02040503050406030204" pitchFamily="18" charset="0"/>
                            <a:ea typeface="微软雅黑" panose="020B0503020204020204" pitchFamily="34" charset="-122"/>
                          </a:rPr>
                        </m:ctrlPr>
                      </m:sSubSupPr>
                      <m:e>
                        <m:r>
                          <a:rPr lang="zh-CN" altLang="en-US" sz="1134" i="1" dirty="0">
                            <a:latin typeface="Cambria Math" panose="02040503050406030204" pitchFamily="18" charset="0"/>
                            <a:ea typeface="微软雅黑" panose="020B0503020204020204" pitchFamily="34" charset="-122"/>
                          </a:rPr>
                          <m:t>𝜎</m:t>
                        </m:r>
                      </m:e>
                      <m:sub>
                        <m:r>
                          <a:rPr lang="en-US" altLang="zh-CN" sz="1134" i="1" dirty="0">
                            <a:latin typeface="Cambria Math" panose="02040503050406030204" pitchFamily="18" charset="0"/>
                            <a:ea typeface="微软雅黑" panose="020B0503020204020204" pitchFamily="34" charset="-122"/>
                          </a:rPr>
                          <m:t>𝑝</m:t>
                        </m:r>
                      </m:sub>
                      <m:sup>
                        <m:r>
                          <a:rPr lang="en-US" altLang="zh-CN" sz="1134" i="1" dirty="0">
                            <a:latin typeface="Cambria Math" panose="02040503050406030204" pitchFamily="18" charset="0"/>
                            <a:ea typeface="微软雅黑" panose="020B0503020204020204" pitchFamily="34" charset="-122"/>
                          </a:rPr>
                          <m:t>2</m:t>
                        </m:r>
                      </m:sup>
                    </m:sSubSup>
                    <m:r>
                      <m:rPr>
                        <m:sty m:val="p"/>
                      </m:rPr>
                      <a:rPr lang="el-GR" altLang="zh-CN" sz="1134" i="1" dirty="0">
                        <a:latin typeface="Cambria Math" panose="02040503050406030204" pitchFamily="18" charset="0"/>
                        <a:ea typeface="Cambria Math" panose="02040503050406030204" pitchFamily="18" charset="0"/>
                      </a:rPr>
                      <m:t>Ι</m:t>
                    </m:r>
                    <m:r>
                      <a:rPr lang="en-US" altLang="zh-CN" sz="1134" i="1" dirty="0">
                        <a:latin typeface="Cambria Math" panose="02040503050406030204" pitchFamily="18" charset="0"/>
                        <a:ea typeface="Cambria Math" panose="02040503050406030204" pitchFamily="18" charset="0"/>
                      </a:rPr>
                      <m:t>)</m:t>
                    </m:r>
                  </m:oMath>
                </a14:m>
                <a:endParaRPr lang="en-US" altLang="zh-CN" sz="1134" dirty="0">
                  <a:latin typeface="微软雅黑" panose="020B0503020204020204" pitchFamily="34" charset="-122"/>
                  <a:ea typeface="微软雅黑" panose="020B0503020204020204" pitchFamily="34" charset="-122"/>
                </a:endParaRPr>
              </a:p>
              <a:p>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𝑞</m:t>
                        </m:r>
                      </m:e>
                      <m:sub>
                        <m:r>
                          <a:rPr lang="en-US" altLang="zh-CN" sz="1134" i="1">
                            <a:latin typeface="Cambria Math" panose="02040503050406030204" pitchFamily="18" charset="0"/>
                          </a:rPr>
                          <m:t>𝑀</m:t>
                        </m:r>
                      </m:sub>
                    </m:sSub>
                    <m:d>
                      <m:dPr>
                        <m:ctrlPr>
                          <a:rPr lang="en-US" altLang="zh-CN" sz="1134" i="1">
                            <a:latin typeface="Cambria Math" panose="02040503050406030204" pitchFamily="18" charset="0"/>
                          </a:rPr>
                        </m:ctrlPr>
                      </m:dPr>
                      <m:e>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𝑋</m:t>
                            </m:r>
                          </m:e>
                          <m:sub>
                            <m:r>
                              <a:rPr lang="en-US" altLang="zh-CN" sz="1134" i="1">
                                <a:latin typeface="Cambria Math" panose="02040503050406030204" pitchFamily="18" charset="0"/>
                              </a:rPr>
                              <m:t>𝑀</m:t>
                            </m:r>
                          </m:sub>
                        </m:sSub>
                      </m:e>
                    </m:d>
                  </m:oMath>
                </a14:m>
                <a:r>
                  <a:rPr lang="en-US" altLang="zh-CN" sz="1134" dirty="0">
                    <a:latin typeface="微软雅黑" panose="020B0503020204020204" pitchFamily="34" charset="-122"/>
                    <a:ea typeface="微软雅黑" panose="020B0503020204020204" pitchFamily="34" charset="-122"/>
                  </a:rPr>
                  <a:t>M</a:t>
                </a:r>
                <a:r>
                  <a:rPr lang="zh-CN" altLang="en-US" sz="1134" dirty="0">
                    <a:latin typeface="微软雅黑" panose="020B0503020204020204" pitchFamily="34" charset="-122"/>
                    <a:ea typeface="微软雅黑" panose="020B0503020204020204" pitchFamily="34" charset="-122"/>
                  </a:rPr>
                  <a:t>时刻扩散过程的实际边缘分布</a:t>
                </a:r>
              </a:p>
            </p:txBody>
          </p:sp>
        </mc:Choice>
        <mc:Fallback xmlns="">
          <p:sp>
            <p:nvSpPr>
              <p:cNvPr id="7" name="文本框 6">
                <a:extLst>
                  <a:ext uri="{FF2B5EF4-FFF2-40B4-BE49-F238E27FC236}">
                    <a16:creationId xmlns:a16="http://schemas.microsoft.com/office/drawing/2014/main" id="{AA972847-6BF9-1E16-D3BB-15ABB3E3706A}"/>
                  </a:ext>
                </a:extLst>
              </p:cNvPr>
              <p:cNvSpPr txBox="1">
                <a:spLocks noRot="1" noChangeAspect="1" noMove="1" noResize="1" noEditPoints="1" noAdjustHandles="1" noChangeArrowheads="1" noChangeShapeType="1" noTextEdit="1"/>
              </p:cNvSpPr>
              <p:nvPr/>
            </p:nvSpPr>
            <p:spPr>
              <a:xfrm>
                <a:off x="444555" y="2022294"/>
                <a:ext cx="4344785" cy="458395"/>
              </a:xfrm>
              <a:prstGeom prst="rect">
                <a:avLst/>
              </a:prstGeom>
              <a:blipFill>
                <a:blip r:embed="rId3"/>
                <a:stretch>
                  <a:fillRect t="-1333" b="-9333"/>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D84E28AE-6A19-E188-8668-77DC2ED4CE59}"/>
              </a:ext>
            </a:extLst>
          </p:cNvPr>
          <p:cNvPicPr>
            <a:picLocks noChangeAspect="1"/>
          </p:cNvPicPr>
          <p:nvPr/>
        </p:nvPicPr>
        <p:blipFill>
          <a:blip r:embed="rId4"/>
          <a:stretch>
            <a:fillRect/>
          </a:stretch>
        </p:blipFill>
        <p:spPr>
          <a:xfrm>
            <a:off x="322674" y="2576297"/>
            <a:ext cx="7951305" cy="2491250"/>
          </a:xfrm>
          <a:prstGeom prst="rect">
            <a:avLst/>
          </a:prstGeom>
        </p:spPr>
      </p:pic>
      <p:sp>
        <p:nvSpPr>
          <p:cNvPr id="4" name="文本框 3">
            <a:extLst>
              <a:ext uri="{FF2B5EF4-FFF2-40B4-BE49-F238E27FC236}">
                <a16:creationId xmlns:a16="http://schemas.microsoft.com/office/drawing/2014/main" id="{6D7986CC-266E-5A31-AA1C-EBF7045775E9}"/>
              </a:ext>
            </a:extLst>
          </p:cNvPr>
          <p:cNvSpPr txBox="1"/>
          <p:nvPr/>
        </p:nvSpPr>
        <p:spPr>
          <a:xfrm>
            <a:off x="322674" y="1651391"/>
            <a:ext cx="910827" cy="383054"/>
          </a:xfrm>
          <a:prstGeom prst="rect">
            <a:avLst/>
          </a:prstGeom>
        </p:spPr>
        <p:txBody>
          <a:bodyPr wrap="none" rtlCol="0">
            <a:spAutoFit/>
          </a:bodyPr>
          <a:lstStyle/>
          <a:p>
            <a:pPr defTabSz="863954"/>
            <a:r>
              <a:rPr lang="zh-CN" altLang="en-US" sz="1889" dirty="0">
                <a:latin typeface="微软雅黑" panose="020B0503020204020204" pitchFamily="34" charset="-122"/>
                <a:ea typeface="微软雅黑" panose="020B0503020204020204" pitchFamily="34" charset="-122"/>
              </a:rPr>
              <a:t>推理时</a:t>
            </a:r>
          </a:p>
        </p:txBody>
      </p:sp>
    </p:spTree>
    <p:extLst>
      <p:ext uri="{BB962C8B-B14F-4D97-AF65-F5344CB8AC3E}">
        <p14:creationId xmlns:p14="http://schemas.microsoft.com/office/powerpoint/2010/main" val="1203886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41DD431-18A8-89BA-B019-518CBEF3CFA5}"/>
              </a:ext>
            </a:extLst>
          </p:cNvPr>
          <p:cNvSpPr>
            <a:spLocks noGrp="1"/>
          </p:cNvSpPr>
          <p:nvPr>
            <p:ph type="sldNum" sz="quarter" idx="4"/>
          </p:nvPr>
        </p:nvSpPr>
        <p:spPr/>
        <p:txBody>
          <a:bodyPr/>
          <a:lstStyle/>
          <a:p>
            <a:fld id="{7BC01B97-BE90-DE43-87FD-56A468D87D54}" type="slidenum">
              <a:rPr kumimoji="1" lang="zh-CN" altLang="en-US" smtClean="0"/>
              <a:pPr/>
              <a:t>36</a:t>
            </a:fld>
            <a:endParaRPr kumimoji="1" lang="zh-CN" altLang="en-US" dirty="0">
              <a:solidFill>
                <a:schemeClr val="bg2">
                  <a:lumMod val="75000"/>
                </a:schemeClr>
              </a:solidFill>
            </a:endParaRPr>
          </a:p>
        </p:txBody>
      </p:sp>
      <p:sp>
        <p:nvSpPr>
          <p:cNvPr id="3" name="文本框 2">
            <a:extLst>
              <a:ext uri="{FF2B5EF4-FFF2-40B4-BE49-F238E27FC236}">
                <a16:creationId xmlns:a16="http://schemas.microsoft.com/office/drawing/2014/main" id="{7B392821-8231-C5E6-337D-78B16DF83F3C}"/>
              </a:ext>
            </a:extLst>
          </p:cNvPr>
          <p:cNvSpPr txBox="1"/>
          <p:nvPr/>
        </p:nvSpPr>
        <p:spPr>
          <a:xfrm>
            <a:off x="28667" y="241957"/>
            <a:ext cx="5825288"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Identifying and Solving Conditional Image Leakage in Image-to-Video Diffusion Model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[arXiv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p:sp>
        <p:nvSpPr>
          <p:cNvPr id="5" name="文本框 4">
            <a:extLst>
              <a:ext uri="{FF2B5EF4-FFF2-40B4-BE49-F238E27FC236}">
                <a16:creationId xmlns:a16="http://schemas.microsoft.com/office/drawing/2014/main" id="{DBCB79B0-32E6-AE8F-317A-C5967AEAB00B}"/>
              </a:ext>
            </a:extLst>
          </p:cNvPr>
          <p:cNvSpPr txBox="1"/>
          <p:nvPr/>
        </p:nvSpPr>
        <p:spPr>
          <a:xfrm>
            <a:off x="237633" y="1047861"/>
            <a:ext cx="7550163" cy="620450"/>
          </a:xfrm>
          <a:prstGeom prst="rect">
            <a:avLst/>
          </a:prstGeom>
          <a:noFill/>
        </p:spPr>
        <p:txBody>
          <a:bodyPr wrap="square">
            <a:spAutoFit/>
          </a:bodyPr>
          <a:lstStyle/>
          <a:p>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从两个角度解决条件图像泄漏问题</a:t>
            </a:r>
            <a:r>
              <a:rPr lang="en-US" altLang="zh-CN" sz="1728" dirty="0">
                <a:solidFill>
                  <a:srgbClr val="000000"/>
                </a:solidFill>
                <a:highlight>
                  <a:srgbClr val="FFFFFF"/>
                </a:highlight>
                <a:latin typeface="微软雅黑" panose="020B0503020204020204" pitchFamily="34" charset="-122"/>
                <a:ea typeface="微软雅黑" panose="020B0503020204020204" pitchFamily="34" charset="-122"/>
              </a:rPr>
              <a:t>:</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首先，通过概述一种</a:t>
            </a:r>
            <a:r>
              <a:rPr lang="zh-CN" altLang="en-US" sz="1728" dirty="0">
                <a:solidFill>
                  <a:schemeClr val="accent1"/>
                </a:solidFill>
                <a:highlight>
                  <a:srgbClr val="FFFFFF"/>
                </a:highlight>
                <a:latin typeface="微软雅黑" panose="020B0503020204020204" pitchFamily="34" charset="-122"/>
                <a:ea typeface="微软雅黑" panose="020B0503020204020204" pitchFamily="34" charset="-122"/>
              </a:rPr>
              <a:t>无需训练的推理策略</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来缓解它，其次，通过提出一种旨在</a:t>
            </a:r>
            <a:r>
              <a:rPr lang="zh-CN" altLang="en-US" sz="1728" dirty="0">
                <a:solidFill>
                  <a:schemeClr val="accent1"/>
                </a:solidFill>
                <a:highlight>
                  <a:srgbClr val="FFFFFF"/>
                </a:highlight>
                <a:latin typeface="微软雅黑" panose="020B0503020204020204" pitchFamily="34" charset="-122"/>
                <a:ea typeface="微软雅黑" panose="020B0503020204020204" pitchFamily="34" charset="-122"/>
              </a:rPr>
              <a:t>在训练阶段纠正这种现象</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的训练策略。</a:t>
            </a:r>
            <a:endParaRPr lang="zh-CN" altLang="en-US" sz="1728" dirty="0"/>
          </a:p>
        </p:txBody>
      </p:sp>
      <p:pic>
        <p:nvPicPr>
          <p:cNvPr id="6" name="图片 5">
            <a:extLst>
              <a:ext uri="{FF2B5EF4-FFF2-40B4-BE49-F238E27FC236}">
                <a16:creationId xmlns:a16="http://schemas.microsoft.com/office/drawing/2014/main" id="{FF22A2ED-52E3-0215-971C-AED409B4145B}"/>
              </a:ext>
            </a:extLst>
          </p:cNvPr>
          <p:cNvPicPr>
            <a:picLocks noChangeAspect="1"/>
          </p:cNvPicPr>
          <p:nvPr/>
        </p:nvPicPr>
        <p:blipFill>
          <a:blip r:embed="rId3"/>
          <a:stretch>
            <a:fillRect/>
          </a:stretch>
        </p:blipFill>
        <p:spPr>
          <a:xfrm>
            <a:off x="110073" y="3878665"/>
            <a:ext cx="8486582" cy="1265081"/>
          </a:xfrm>
          <a:prstGeom prst="rect">
            <a:avLst/>
          </a:prstGeom>
        </p:spPr>
      </p:pic>
      <p:sp>
        <p:nvSpPr>
          <p:cNvPr id="4" name="文本框 3">
            <a:extLst>
              <a:ext uri="{FF2B5EF4-FFF2-40B4-BE49-F238E27FC236}">
                <a16:creationId xmlns:a16="http://schemas.microsoft.com/office/drawing/2014/main" id="{940E5FA7-E264-0321-0120-49F568D7301B}"/>
              </a:ext>
            </a:extLst>
          </p:cNvPr>
          <p:cNvSpPr txBox="1"/>
          <p:nvPr/>
        </p:nvSpPr>
        <p:spPr>
          <a:xfrm>
            <a:off x="322674" y="1840402"/>
            <a:ext cx="7356020" cy="959590"/>
          </a:xfrm>
          <a:prstGeom prst="rect">
            <a:avLst/>
          </a:prstGeom>
        </p:spPr>
        <p:txBody>
          <a:bodyPr wrap="square" rtlCol="0">
            <a:spAutoFit/>
          </a:bodyPr>
          <a:lstStyle/>
          <a:p>
            <a:pPr defTabSz="863954"/>
            <a:r>
              <a:rPr lang="zh-CN" altLang="en-US" sz="1889" dirty="0">
                <a:latin typeface="微软雅黑" panose="020B0503020204020204" pitchFamily="34" charset="-122"/>
                <a:ea typeface="微软雅黑" panose="020B0503020204020204" pitchFamily="34" charset="-122"/>
              </a:rPr>
              <a:t>训练时：控制条件图像对视频预测的干扰，</a:t>
            </a:r>
            <a:r>
              <a:rPr lang="zh-CN" altLang="en-US" sz="1889" dirty="0">
                <a:solidFill>
                  <a:srgbClr val="000000"/>
                </a:solidFill>
                <a:highlight>
                  <a:srgbClr val="FFFFFF"/>
                </a:highlight>
                <a:latin typeface="微软雅黑" panose="020B0503020204020204" pitchFamily="34" charset="-122"/>
                <a:ea typeface="微软雅黑" panose="020B0503020204020204" pitchFamily="34" charset="-122"/>
              </a:rPr>
              <a:t>在</a:t>
            </a:r>
            <a:r>
              <a:rPr lang="en-US" altLang="zh-CN" sz="1889" dirty="0">
                <a:solidFill>
                  <a:srgbClr val="000000"/>
                </a:solidFill>
                <a:highlight>
                  <a:srgbClr val="FFFFFF"/>
                </a:highlight>
                <a:latin typeface="微软雅黑" panose="020B0503020204020204" pitchFamily="34" charset="-122"/>
                <a:ea typeface="微软雅黑" panose="020B0503020204020204" pitchFamily="34" charset="-122"/>
              </a:rPr>
              <a:t>y0</a:t>
            </a:r>
            <a:r>
              <a:rPr lang="zh-CN" altLang="en-US" sz="1889" dirty="0">
                <a:solidFill>
                  <a:srgbClr val="000000"/>
                </a:solidFill>
                <a:highlight>
                  <a:srgbClr val="FFFFFF"/>
                </a:highlight>
                <a:latin typeface="微软雅黑" panose="020B0503020204020204" pitchFamily="34" charset="-122"/>
                <a:ea typeface="微软雅黑" panose="020B0503020204020204" pitchFamily="34" charset="-122"/>
              </a:rPr>
              <a:t>上提出了一个噪音分布，引入了大量的噪音来防止泄漏，而不是实验更干净的</a:t>
            </a:r>
            <a:r>
              <a:rPr lang="en-US" altLang="zh-CN" sz="1889" dirty="0">
                <a:solidFill>
                  <a:srgbClr val="000000"/>
                </a:solidFill>
                <a:highlight>
                  <a:srgbClr val="FFFFFF"/>
                </a:highlight>
                <a:latin typeface="微软雅黑" panose="020B0503020204020204" pitchFamily="34" charset="-122"/>
                <a:ea typeface="微软雅黑" panose="020B0503020204020204" pitchFamily="34" charset="-122"/>
              </a:rPr>
              <a:t>y0</a:t>
            </a:r>
            <a:r>
              <a:rPr lang="zh-CN" altLang="en-US" sz="1889" dirty="0">
                <a:solidFill>
                  <a:srgbClr val="000000"/>
                </a:solidFill>
                <a:highlight>
                  <a:srgbClr val="FFFFFF"/>
                </a:highlight>
                <a:latin typeface="微软雅黑" panose="020B0503020204020204" pitchFamily="34" charset="-122"/>
                <a:ea typeface="微软雅黑" panose="020B0503020204020204" pitchFamily="34" charset="-122"/>
              </a:rPr>
              <a:t>来帮助内容生成，于是设计了一个随时间变化的噪声分布</a:t>
            </a:r>
            <a:endParaRPr lang="zh-CN" altLang="en-US" sz="1889"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402C07C-F796-8022-D745-96FC4CF63668}"/>
                  </a:ext>
                </a:extLst>
              </p:cNvPr>
              <p:cNvSpPr txBox="1"/>
              <p:nvPr/>
            </p:nvSpPr>
            <p:spPr>
              <a:xfrm>
                <a:off x="5977882" y="2451049"/>
                <a:ext cx="695849" cy="354071"/>
              </a:xfrm>
              <a:prstGeom prst="rect">
                <a:avLst/>
              </a:prstGeom>
              <a:noFill/>
            </p:spPr>
            <p:txBody>
              <a:bodyPr wrap="square">
                <a:spAutoFit/>
              </a:bodyPr>
              <a:lstStyle/>
              <a:p>
                <a14:m>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𝑝</m:t>
                        </m:r>
                      </m:e>
                      <m:sub>
                        <m:r>
                          <a:rPr lang="en-US" altLang="zh-CN" sz="1701" i="1">
                            <a:latin typeface="Cambria Math" panose="02040503050406030204" pitchFamily="18" charset="0"/>
                          </a:rPr>
                          <m:t>𝑡</m:t>
                        </m:r>
                      </m:sub>
                    </m:sSub>
                    <m:d>
                      <m:dPr>
                        <m:ctrlPr>
                          <a:rPr lang="en-US" altLang="zh-CN" sz="1701" i="1">
                            <a:latin typeface="Cambria Math" panose="02040503050406030204" pitchFamily="18" charset="0"/>
                          </a:rPr>
                        </m:ctrlPr>
                      </m:dPr>
                      <m:e>
                        <m:sSub>
                          <m:sSubPr>
                            <m:ctrlPr>
                              <a:rPr lang="en-US" altLang="zh-CN" sz="1701" i="1">
                                <a:latin typeface="Cambria Math" panose="02040503050406030204" pitchFamily="18" charset="0"/>
                              </a:rPr>
                            </m:ctrlPr>
                          </m:sSubPr>
                          <m:e>
                            <m:r>
                              <a:rPr lang="zh-CN" altLang="en-US" sz="1701" i="1">
                                <a:latin typeface="Cambria Math" panose="02040503050406030204" pitchFamily="18" charset="0"/>
                              </a:rPr>
                              <m:t>𝛽</m:t>
                            </m:r>
                          </m:e>
                          <m:sub>
                            <m:r>
                              <a:rPr lang="en-US" altLang="zh-CN" sz="1701" i="1">
                                <a:latin typeface="Cambria Math" panose="02040503050406030204" pitchFamily="18" charset="0"/>
                              </a:rPr>
                              <m:t>𝑠</m:t>
                            </m:r>
                          </m:sub>
                        </m:sSub>
                      </m:e>
                    </m:d>
                  </m:oMath>
                </a14:m>
                <a:r>
                  <a:rPr lang="zh-CN" altLang="en-US" sz="1701" dirty="0">
                    <a:latin typeface="微软雅黑" panose="020B0503020204020204" pitchFamily="34" charset="-122"/>
                    <a:ea typeface="微软雅黑" panose="020B0503020204020204" pitchFamily="34" charset="-122"/>
                  </a:rPr>
                  <a:t> </a:t>
                </a:r>
                <a:endParaRPr lang="zh-CN" altLang="en-US" sz="1728" dirty="0"/>
              </a:p>
            </p:txBody>
          </p:sp>
        </mc:Choice>
        <mc:Fallback xmlns="">
          <p:sp>
            <p:nvSpPr>
              <p:cNvPr id="8" name="文本框 7">
                <a:extLst>
                  <a:ext uri="{FF2B5EF4-FFF2-40B4-BE49-F238E27FC236}">
                    <a16:creationId xmlns:a16="http://schemas.microsoft.com/office/drawing/2014/main" id="{D402C07C-F796-8022-D745-96FC4CF63668}"/>
                  </a:ext>
                </a:extLst>
              </p:cNvPr>
              <p:cNvSpPr txBox="1">
                <a:spLocks noRot="1" noChangeAspect="1" noMove="1" noResize="1" noEditPoints="1" noAdjustHandles="1" noChangeArrowheads="1" noChangeShapeType="1" noTextEdit="1"/>
              </p:cNvSpPr>
              <p:nvPr/>
            </p:nvSpPr>
            <p:spPr>
              <a:xfrm>
                <a:off x="5977882" y="2451049"/>
                <a:ext cx="695849" cy="354071"/>
              </a:xfrm>
              <a:prstGeom prst="rect">
                <a:avLst/>
              </a:prstGeom>
              <a:blipFill>
                <a:blip r:embed="rId4"/>
                <a:stretch>
                  <a:fillRect b="-10345"/>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455EA347-7D33-4585-C3A1-AE8CA2830EA2}"/>
              </a:ext>
            </a:extLst>
          </p:cNvPr>
          <p:cNvSpPr txBox="1"/>
          <p:nvPr/>
        </p:nvSpPr>
        <p:spPr>
          <a:xfrm>
            <a:off x="492755" y="3099174"/>
            <a:ext cx="7279011" cy="620450"/>
          </a:xfrm>
          <a:prstGeom prst="rect">
            <a:avLst/>
          </a:prstGeom>
          <a:noFill/>
        </p:spPr>
        <p:txBody>
          <a:bodyPr wrap="square">
            <a:spAutoFit/>
          </a:bodyPr>
          <a:lstStyle/>
          <a:p>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设计原则是支持在大时间步长下的高噪声水平，以充分干扰</a:t>
            </a:r>
            <a:r>
              <a:rPr lang="en-US" altLang="zh-CN" sz="1728" dirty="0">
                <a:solidFill>
                  <a:srgbClr val="000000"/>
                </a:solidFill>
                <a:highlight>
                  <a:srgbClr val="FFFFFF"/>
                </a:highlight>
                <a:latin typeface="微软雅黑" panose="020B0503020204020204" pitchFamily="34" charset="-122"/>
                <a:ea typeface="微软雅黑" panose="020B0503020204020204" pitchFamily="34" charset="-122"/>
              </a:rPr>
              <a:t>y</a:t>
            </a:r>
            <a:r>
              <a:rPr lang="zh-CN" altLang="en-US" sz="1728" dirty="0">
                <a:solidFill>
                  <a:srgbClr val="000000"/>
                </a:solidFill>
                <a:highlight>
                  <a:srgbClr val="FFFFFF"/>
                </a:highlight>
                <a:latin typeface="微软雅黑" panose="020B0503020204020204" pitchFamily="34" charset="-122"/>
                <a:ea typeface="微软雅黑" panose="020B0503020204020204" pitchFamily="34" charset="-122"/>
              </a:rPr>
              <a:t>，随着时间步长的减小，转向较低的噪声水平</a:t>
            </a:r>
            <a:endParaRPr lang="zh-CN" altLang="en-US" sz="1728" dirty="0"/>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E2B394C8-952B-5FF9-FB1D-75F2553A06B0}"/>
                  </a:ext>
                </a:extLst>
              </p:cNvPr>
              <p:cNvSpPr txBox="1"/>
              <p:nvPr/>
            </p:nvSpPr>
            <p:spPr>
              <a:xfrm>
                <a:off x="397700" y="5020146"/>
                <a:ext cx="2338619" cy="358240"/>
              </a:xfrm>
              <a:prstGeom prst="rect">
                <a:avLst/>
              </a:prstGeom>
              <a:noFill/>
            </p:spPr>
            <p:txBody>
              <a:bodyPr wrap="square">
                <a:spAutoFit/>
              </a:bodyPr>
              <a:lstStyle/>
              <a:p>
                <a14:m>
                  <m:oMath xmlns:m="http://schemas.openxmlformats.org/officeDocument/2006/math">
                    <m:sSub>
                      <m:sSubPr>
                        <m:ctrlPr>
                          <a:rPr lang="en-US" altLang="zh-CN" sz="1701" i="1">
                            <a:latin typeface="Cambria Math" panose="02040503050406030204" pitchFamily="18" charset="0"/>
                          </a:rPr>
                        </m:ctrlPr>
                      </m:sSubPr>
                      <m:e>
                        <m:r>
                          <a:rPr lang="zh-CN" altLang="en-US" sz="1701" i="1">
                            <a:latin typeface="Cambria Math" panose="02040503050406030204" pitchFamily="18" charset="0"/>
                          </a:rPr>
                          <m:t>𝛽</m:t>
                        </m:r>
                      </m:e>
                      <m:sub>
                        <m:r>
                          <a:rPr lang="en-US" altLang="zh-CN" sz="1701" i="1">
                            <a:latin typeface="Cambria Math" panose="02040503050406030204" pitchFamily="18" charset="0"/>
                          </a:rPr>
                          <m:t>𝑚</m:t>
                        </m:r>
                      </m:sub>
                    </m:sSub>
                    <m:r>
                      <a:rPr lang="en-US" altLang="zh-CN" sz="1701" i="1">
                        <a:latin typeface="Cambria Math" panose="02040503050406030204" pitchFamily="18" charset="0"/>
                      </a:rPr>
                      <m:t>:</m:t>
                    </m:r>
                    <m:r>
                      <a:rPr lang="zh-CN" altLang="en-US" sz="1728" i="1">
                        <a:latin typeface="Cambria Math" panose="02040503050406030204" pitchFamily="18" charset="0"/>
                      </a:rPr>
                      <m:t>噪声</m:t>
                    </m:r>
                  </m:oMath>
                </a14:m>
                <a:r>
                  <a:rPr lang="zh-CN" altLang="en-US" sz="1728" dirty="0">
                    <a:latin typeface="微软雅黑" panose="020B0503020204020204" pitchFamily="34" charset="-122"/>
                    <a:ea typeface="微软雅黑" panose="020B0503020204020204" pitchFamily="34" charset="-122"/>
                  </a:rPr>
                  <a:t>最大值</a:t>
                </a:r>
              </a:p>
            </p:txBody>
          </p:sp>
        </mc:Choice>
        <mc:Fallback xmlns="">
          <p:sp>
            <p:nvSpPr>
              <p:cNvPr id="12" name="文本框 11">
                <a:extLst>
                  <a:ext uri="{FF2B5EF4-FFF2-40B4-BE49-F238E27FC236}">
                    <a16:creationId xmlns:a16="http://schemas.microsoft.com/office/drawing/2014/main" id="{E2B394C8-952B-5FF9-FB1D-75F2553A06B0}"/>
                  </a:ext>
                </a:extLst>
              </p:cNvPr>
              <p:cNvSpPr txBox="1">
                <a:spLocks noRot="1" noChangeAspect="1" noMove="1" noResize="1" noEditPoints="1" noAdjustHandles="1" noChangeArrowheads="1" noChangeShapeType="1" noTextEdit="1"/>
              </p:cNvSpPr>
              <p:nvPr/>
            </p:nvSpPr>
            <p:spPr>
              <a:xfrm>
                <a:off x="397700" y="5020146"/>
                <a:ext cx="2338619" cy="358240"/>
              </a:xfrm>
              <a:prstGeom prst="rect">
                <a:avLst/>
              </a:prstGeom>
              <a:blipFill>
                <a:blip r:embed="rId5"/>
                <a:stretch>
                  <a:fillRect l="-260" t="-6897" b="-241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BDFB1307-460A-7A18-E05D-064C4B197FA7}"/>
                  </a:ext>
                </a:extLst>
              </p:cNvPr>
              <p:cNvSpPr txBox="1"/>
              <p:nvPr/>
            </p:nvSpPr>
            <p:spPr>
              <a:xfrm>
                <a:off x="397699" y="5461198"/>
                <a:ext cx="2338619" cy="358240"/>
              </a:xfrm>
              <a:prstGeom prst="rect">
                <a:avLst/>
              </a:prstGeom>
              <a:noFill/>
            </p:spPr>
            <p:txBody>
              <a:bodyPr wrap="square">
                <a:spAutoFit/>
              </a:bodyPr>
              <a:lstStyle/>
              <a:p>
                <a14:m>
                  <m:oMath xmlns:m="http://schemas.openxmlformats.org/officeDocument/2006/math">
                    <m:sSub>
                      <m:sSubPr>
                        <m:ctrlPr>
                          <a:rPr lang="en-US" altLang="zh-CN" sz="1701" i="1">
                            <a:latin typeface="Cambria Math" panose="02040503050406030204" pitchFamily="18" charset="0"/>
                          </a:rPr>
                        </m:ctrlPr>
                      </m:sSubPr>
                      <m:e>
                        <m:r>
                          <a:rPr lang="zh-CN" altLang="en-US" sz="1701" i="1">
                            <a:latin typeface="Cambria Math" panose="02040503050406030204" pitchFamily="18" charset="0"/>
                          </a:rPr>
                          <m:t>𝜇</m:t>
                        </m:r>
                      </m:e>
                      <m:sub>
                        <m:r>
                          <a:rPr lang="en-US" altLang="zh-CN" sz="1701" i="1">
                            <a:latin typeface="Cambria Math" panose="02040503050406030204" pitchFamily="18" charset="0"/>
                          </a:rPr>
                          <m:t> </m:t>
                        </m:r>
                      </m:sub>
                    </m:sSub>
                    <m:r>
                      <a:rPr lang="en-US" altLang="zh-CN" sz="1701" i="1">
                        <a:latin typeface="Cambria Math" panose="02040503050406030204" pitchFamily="18" charset="0"/>
                      </a:rPr>
                      <m:t>(</m:t>
                    </m:r>
                    <m:r>
                      <a:rPr lang="en-US" altLang="zh-CN" sz="1701" i="1">
                        <a:latin typeface="Cambria Math" panose="02040503050406030204" pitchFamily="18" charset="0"/>
                      </a:rPr>
                      <m:t>𝑡</m:t>
                    </m:r>
                    <m:r>
                      <a:rPr lang="en-US" altLang="zh-CN" sz="1701" i="1">
                        <a:latin typeface="Cambria Math" panose="02040503050406030204" pitchFamily="18" charset="0"/>
                      </a:rPr>
                      <m:t>) </m:t>
                    </m:r>
                  </m:oMath>
                </a14:m>
                <a:r>
                  <a:rPr lang="zh-CN" altLang="en-US" sz="1728" dirty="0">
                    <a:latin typeface="微软雅黑" panose="020B0503020204020204" pitchFamily="34" charset="-122"/>
                    <a:ea typeface="微软雅黑" panose="020B0503020204020204" pitchFamily="34" charset="-122"/>
                  </a:rPr>
                  <a:t> </a:t>
                </a:r>
              </a:p>
            </p:txBody>
          </p:sp>
        </mc:Choice>
        <mc:Fallback xmlns="">
          <p:sp>
            <p:nvSpPr>
              <p:cNvPr id="13" name="文本框 12">
                <a:extLst>
                  <a:ext uri="{FF2B5EF4-FFF2-40B4-BE49-F238E27FC236}">
                    <a16:creationId xmlns:a16="http://schemas.microsoft.com/office/drawing/2014/main" id="{BDFB1307-460A-7A18-E05D-064C4B197FA7}"/>
                  </a:ext>
                </a:extLst>
              </p:cNvPr>
              <p:cNvSpPr txBox="1">
                <a:spLocks noRot="1" noChangeAspect="1" noMove="1" noResize="1" noEditPoints="1" noAdjustHandles="1" noChangeArrowheads="1" noChangeShapeType="1" noTextEdit="1"/>
              </p:cNvSpPr>
              <p:nvPr/>
            </p:nvSpPr>
            <p:spPr>
              <a:xfrm>
                <a:off x="397699" y="5461198"/>
                <a:ext cx="2338619" cy="358240"/>
              </a:xfrm>
              <a:prstGeom prst="rect">
                <a:avLst/>
              </a:prstGeom>
              <a:blipFill>
                <a:blip r:embed="rId6"/>
                <a:stretch>
                  <a:fillRect b="-13559"/>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C5FC4E42-DBCF-DFE8-2CB5-5EDD8381A6F5}"/>
              </a:ext>
            </a:extLst>
          </p:cNvPr>
          <p:cNvPicPr>
            <a:picLocks noChangeAspect="1"/>
          </p:cNvPicPr>
          <p:nvPr/>
        </p:nvPicPr>
        <p:blipFill>
          <a:blip r:embed="rId7"/>
          <a:stretch>
            <a:fillRect/>
          </a:stretch>
        </p:blipFill>
        <p:spPr>
          <a:xfrm>
            <a:off x="2556261" y="5104309"/>
            <a:ext cx="5267724" cy="264779"/>
          </a:xfrm>
          <a:prstGeom prst="rect">
            <a:avLst/>
          </a:prstGeom>
        </p:spPr>
      </p:pic>
    </p:spTree>
    <p:extLst>
      <p:ext uri="{BB962C8B-B14F-4D97-AF65-F5344CB8AC3E}">
        <p14:creationId xmlns:p14="http://schemas.microsoft.com/office/powerpoint/2010/main" val="2486084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9398E10-BC95-8AD5-93F2-5856569CAFF5}"/>
              </a:ext>
            </a:extLst>
          </p:cNvPr>
          <p:cNvSpPr>
            <a:spLocks noGrp="1"/>
          </p:cNvSpPr>
          <p:nvPr>
            <p:ph type="sldNum" sz="quarter" idx="4"/>
          </p:nvPr>
        </p:nvSpPr>
        <p:spPr/>
        <p:txBody>
          <a:bodyPr/>
          <a:lstStyle/>
          <a:p>
            <a:fld id="{7BC01B97-BE90-DE43-87FD-56A468D87D54}" type="slidenum">
              <a:rPr kumimoji="1" lang="zh-CN" altLang="en-US" smtClean="0"/>
              <a:pPr/>
              <a:t>37</a:t>
            </a:fld>
            <a:endParaRPr kumimoji="1" lang="zh-CN" altLang="en-US" dirty="0">
              <a:solidFill>
                <a:schemeClr val="bg2">
                  <a:lumMod val="75000"/>
                </a:schemeClr>
              </a:solidFill>
            </a:endParaRPr>
          </a:p>
        </p:txBody>
      </p:sp>
      <p:sp>
        <p:nvSpPr>
          <p:cNvPr id="3" name="文本框 2">
            <a:extLst>
              <a:ext uri="{FF2B5EF4-FFF2-40B4-BE49-F238E27FC236}">
                <a16:creationId xmlns:a16="http://schemas.microsoft.com/office/drawing/2014/main" id="{97A5A667-97F6-50F6-B1BF-D138DA024AFA}"/>
              </a:ext>
            </a:extLst>
          </p:cNvPr>
          <p:cNvSpPr txBox="1"/>
          <p:nvPr/>
        </p:nvSpPr>
        <p:spPr>
          <a:xfrm>
            <a:off x="28667" y="241957"/>
            <a:ext cx="5825288" cy="668804"/>
          </a:xfrm>
          <a:prstGeom prst="rect">
            <a:avLst/>
          </a:prstGeom>
          <a:noFill/>
        </p:spPr>
        <p:txBody>
          <a:bodyPr wrap="square">
            <a:spAutoFit/>
          </a:bodyPr>
          <a:lstStyle/>
          <a:p>
            <a:r>
              <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rPr>
              <a:t>Identifying and Solving Conditional Image Leakage in Image-to-Video Diffusion Model </a:t>
            </a:r>
            <a:r>
              <a:rPr kumimoji="1" lang="en-US" altLang="zh-CN" sz="1889" b="1" kern="0" dirty="0">
                <a:solidFill>
                  <a:srgbClr val="102391"/>
                </a:solidFill>
                <a:latin typeface="Times New Roman" panose="02020603050405020304" pitchFamily="18" charset="0"/>
                <a:ea typeface="微软雅黑" charset="0"/>
                <a:cs typeface="Times New Roman" panose="02020603050405020304" pitchFamily="18" charset="0"/>
              </a:rPr>
              <a:t>[arXiv 2024]</a:t>
            </a:r>
            <a:endParaRPr kumimoji="1" lang="zh-CN" altLang="en-US" sz="1889" b="1" kern="0" dirty="0">
              <a:solidFill>
                <a:srgbClr val="102391"/>
              </a:solidFill>
              <a:latin typeface="Times New Roman" panose="02020603050405020304" pitchFamily="18" charset="0"/>
              <a:ea typeface="微软雅黑"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E167C394-5A74-A8F4-C624-A8B07834FF92}"/>
                  </a:ext>
                </a:extLst>
              </p:cNvPr>
              <p:cNvSpPr txBox="1"/>
              <p:nvPr/>
            </p:nvSpPr>
            <p:spPr>
              <a:xfrm>
                <a:off x="-9359" y="1388203"/>
                <a:ext cx="8443198" cy="3640356"/>
              </a:xfrm>
              <a:prstGeom prst="rect">
                <a:avLst/>
              </a:prstGeom>
            </p:spPr>
            <p:txBody>
              <a:bodyPr wrap="square" rtlCol="0">
                <a:spAutoFit/>
              </a:bodyPr>
              <a:lstStyle/>
              <a:p>
                <a:pPr defTabSz="863954"/>
                <a:r>
                  <a:rPr lang="zh-CN" altLang="en-US" sz="1889" b="1" dirty="0">
                    <a:solidFill>
                      <a:srgbClr val="102391"/>
                    </a:solidFill>
                    <a:latin typeface="微软雅黑" panose="020B0503020204020204" pitchFamily="34" charset="-122"/>
                    <a:ea typeface="微软雅黑" panose="020B0503020204020204" pitchFamily="34" charset="-122"/>
                  </a:rPr>
                  <a:t>总结：</a:t>
                </a:r>
                <a:endParaRPr lang="en-US" altLang="zh-CN" sz="1889" b="1" dirty="0">
                  <a:solidFill>
                    <a:srgbClr val="102391"/>
                  </a:solidFill>
                  <a:latin typeface="微软雅黑" panose="020B0503020204020204" pitchFamily="34" charset="-122"/>
                  <a:ea typeface="微软雅黑" panose="020B0503020204020204" pitchFamily="34" charset="-122"/>
                </a:endParaRPr>
              </a:p>
              <a:p>
                <a:r>
                  <a:rPr lang="zh-CN" altLang="en-US" sz="1323" dirty="0">
                    <a:latin typeface="微软雅黑" panose="020B0503020204020204" pitchFamily="34" charset="-122"/>
                    <a:ea typeface="微软雅黑" panose="020B0503020204020204" pitchFamily="34" charset="-122"/>
                  </a:rPr>
                  <a:t>（</a:t>
                </a:r>
                <a:r>
                  <a:rPr lang="en-US" altLang="zh-CN" sz="1323" dirty="0">
                    <a:latin typeface="微软雅黑" panose="020B0503020204020204" pitchFamily="34" charset="-122"/>
                    <a:ea typeface="微软雅黑" panose="020B0503020204020204" pitchFamily="34" charset="-122"/>
                  </a:rPr>
                  <a:t>1</a:t>
                </a:r>
                <a:r>
                  <a:rPr lang="zh-CN" altLang="en-US" sz="1323" dirty="0">
                    <a:latin typeface="微软雅黑" panose="020B0503020204020204" pitchFamily="34" charset="-122"/>
                    <a:ea typeface="微软雅黑" panose="020B0503020204020204" pitchFamily="34" charset="-122"/>
                  </a:rPr>
                  <a:t>）为了弥合训练和推理之间的差距，提出解析噪声初始化（</a:t>
                </a:r>
                <a:r>
                  <a:rPr lang="en-US" altLang="zh-CN" sz="1323" dirty="0">
                    <a:latin typeface="微软雅黑" panose="020B0503020204020204" pitchFamily="34" charset="-122"/>
                    <a:ea typeface="微软雅黑" panose="020B0503020204020204" pitchFamily="34" charset="-122"/>
                  </a:rPr>
                  <a:t>Analytic-Init</a:t>
                </a:r>
                <a:r>
                  <a:rPr lang="zh-CN" altLang="en-US" sz="1323" dirty="0">
                    <a:latin typeface="微软雅黑" panose="020B0503020204020204" pitchFamily="34" charset="-122"/>
                    <a:ea typeface="微软雅黑" panose="020B0503020204020204" pitchFamily="34" charset="-122"/>
                  </a:rPr>
                  <a:t>）最小化初始噪声分布</a:t>
                </a:r>
                <a14:m>
                  <m:oMath xmlns:m="http://schemas.openxmlformats.org/officeDocument/2006/math">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𝑝</m:t>
                        </m:r>
                      </m:e>
                      <m:sub>
                        <m:r>
                          <a:rPr lang="en-US" altLang="zh-CN" sz="1323" i="1">
                            <a:latin typeface="Cambria Math" panose="02040503050406030204" pitchFamily="18" charset="0"/>
                          </a:rPr>
                          <m:t>𝑀</m:t>
                        </m:r>
                      </m:sub>
                    </m:sSub>
                    <m:d>
                      <m:dPr>
                        <m:ctrlPr>
                          <a:rPr lang="en-US" altLang="zh-CN" sz="1323" i="1">
                            <a:latin typeface="Cambria Math" panose="02040503050406030204" pitchFamily="18" charset="0"/>
                          </a:rPr>
                        </m:ctrlPr>
                      </m:dPr>
                      <m:e>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𝑋</m:t>
                            </m:r>
                          </m:e>
                          <m:sub>
                            <m:r>
                              <a:rPr lang="en-US" altLang="zh-CN" sz="1323" i="1">
                                <a:latin typeface="Cambria Math" panose="02040503050406030204" pitchFamily="18" charset="0"/>
                              </a:rPr>
                              <m:t>𝑀</m:t>
                            </m:r>
                          </m:sub>
                        </m:sSub>
                      </m:e>
                    </m:d>
                  </m:oMath>
                </a14:m>
                <a:r>
                  <a:rPr lang="zh-CN" altLang="en-US" sz="1323" dirty="0">
                    <a:latin typeface="微软雅黑" panose="020B0503020204020204" pitchFamily="34" charset="-122"/>
                    <a:ea typeface="微软雅黑" panose="020B0503020204020204" pitchFamily="34" charset="-122"/>
                  </a:rPr>
                  <a:t>与前向扩散过程的边缘分布</a:t>
                </a:r>
                <a14:m>
                  <m:oMath xmlns:m="http://schemas.openxmlformats.org/officeDocument/2006/math">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𝑞</m:t>
                        </m:r>
                      </m:e>
                      <m:sub>
                        <m:r>
                          <a:rPr lang="en-US" altLang="zh-CN" sz="1323" i="1">
                            <a:latin typeface="Cambria Math" panose="02040503050406030204" pitchFamily="18" charset="0"/>
                          </a:rPr>
                          <m:t>𝑀</m:t>
                        </m:r>
                      </m:sub>
                    </m:sSub>
                    <m:d>
                      <m:dPr>
                        <m:ctrlPr>
                          <a:rPr lang="en-US" altLang="zh-CN" sz="1323" i="1">
                            <a:latin typeface="Cambria Math" panose="02040503050406030204" pitchFamily="18" charset="0"/>
                          </a:rPr>
                        </m:ctrlPr>
                      </m:dPr>
                      <m:e>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𝑋</m:t>
                            </m:r>
                          </m:e>
                          <m:sub>
                            <m:r>
                              <a:rPr lang="en-US" altLang="zh-CN" sz="1323" i="1">
                                <a:latin typeface="Cambria Math" panose="02040503050406030204" pitchFamily="18" charset="0"/>
                              </a:rPr>
                              <m:t>𝑀</m:t>
                            </m:r>
                          </m:sub>
                        </m:sSub>
                      </m:e>
                    </m:d>
                  </m:oMath>
                </a14:m>
                <a:r>
                  <a:rPr lang="zh-CN" altLang="en-US" sz="1323" dirty="0">
                    <a:latin typeface="微软雅黑" panose="020B0503020204020204" pitchFamily="34" charset="-122"/>
                    <a:ea typeface="微软雅黑" panose="020B0503020204020204" pitchFamily="34" charset="-122"/>
                  </a:rPr>
                  <a:t>之间的</a:t>
                </a:r>
                <a:r>
                  <a:rPr lang="en-US" altLang="zh-CN" sz="1323" dirty="0">
                    <a:latin typeface="微软雅黑" panose="020B0503020204020204" pitchFamily="34" charset="-122"/>
                    <a:ea typeface="微软雅黑" panose="020B0503020204020204" pitchFamily="34" charset="-122"/>
                  </a:rPr>
                  <a:t>KL</a:t>
                </a:r>
                <a:r>
                  <a:rPr lang="zh-CN" altLang="en-US" sz="1323" dirty="0">
                    <a:latin typeface="微软雅黑" panose="020B0503020204020204" pitchFamily="34" charset="-122"/>
                    <a:ea typeface="微软雅黑" panose="020B0503020204020204" pitchFamily="34" charset="-122"/>
                  </a:rPr>
                  <a:t>散度来得到最优初始噪声分布，与简单将</a:t>
                </a:r>
                <a14:m>
                  <m:oMath xmlns:m="http://schemas.openxmlformats.org/officeDocument/2006/math">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𝑝</m:t>
                        </m:r>
                      </m:e>
                      <m:sub>
                        <m:r>
                          <a:rPr lang="en-US" altLang="zh-CN" sz="1323" i="1">
                            <a:latin typeface="Cambria Math" panose="02040503050406030204" pitchFamily="18" charset="0"/>
                          </a:rPr>
                          <m:t>𝑀</m:t>
                        </m:r>
                      </m:sub>
                    </m:sSub>
                    <m:d>
                      <m:dPr>
                        <m:ctrlPr>
                          <a:rPr lang="en-US" altLang="zh-CN" sz="1323" i="1">
                            <a:latin typeface="Cambria Math" panose="02040503050406030204" pitchFamily="18" charset="0"/>
                          </a:rPr>
                        </m:ctrlPr>
                      </m:dPr>
                      <m:e>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𝑋</m:t>
                            </m:r>
                          </m:e>
                          <m:sub>
                            <m:r>
                              <a:rPr lang="en-US" altLang="zh-CN" sz="1323" i="1">
                                <a:latin typeface="Cambria Math" panose="02040503050406030204" pitchFamily="18" charset="0"/>
                              </a:rPr>
                              <m:t>𝑀</m:t>
                            </m:r>
                          </m:sub>
                        </m:sSub>
                      </m:e>
                    </m:d>
                  </m:oMath>
                </a14:m>
                <a:r>
                  <a:rPr lang="en-US" altLang="zh-CN" sz="1323"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𝑝</m:t>
                        </m:r>
                      </m:e>
                      <m:sub>
                        <m:r>
                          <a:rPr lang="en-US" altLang="zh-CN" sz="1323" i="1">
                            <a:latin typeface="Cambria Math" panose="02040503050406030204" pitchFamily="18" charset="0"/>
                          </a:rPr>
                          <m:t>𝑇</m:t>
                        </m:r>
                      </m:sub>
                    </m:sSub>
                    <m:d>
                      <m:dPr>
                        <m:ctrlPr>
                          <a:rPr lang="en-US" altLang="zh-CN" sz="1323" i="1">
                            <a:latin typeface="Cambria Math" panose="02040503050406030204" pitchFamily="18" charset="0"/>
                          </a:rPr>
                        </m:ctrlPr>
                      </m:dPr>
                      <m:e>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𝑋</m:t>
                            </m:r>
                          </m:e>
                          <m:sub>
                            <m:r>
                              <a:rPr lang="en-US" altLang="zh-CN" sz="1323" i="1">
                                <a:latin typeface="Cambria Math" panose="02040503050406030204" pitchFamily="18" charset="0"/>
                              </a:rPr>
                              <m:t>𝑇</m:t>
                            </m:r>
                          </m:sub>
                        </m:sSub>
                      </m:e>
                    </m:d>
                  </m:oMath>
                </a14:m>
                <a:r>
                  <a:rPr lang="zh-CN" altLang="en-US" sz="1323" dirty="0">
                    <a:latin typeface="微软雅黑" panose="020B0503020204020204" pitchFamily="34" charset="-122"/>
                    <a:ea typeface="微软雅黑" panose="020B0503020204020204" pitchFamily="34" charset="-122"/>
                  </a:rPr>
                  <a:t>相比， </a:t>
                </a:r>
                <a:r>
                  <a:rPr lang="en-US" altLang="zh-CN" sz="1323" dirty="0">
                    <a:latin typeface="微软雅黑" panose="020B0503020204020204" pitchFamily="34" charset="-122"/>
                    <a:ea typeface="微软雅黑" panose="020B0503020204020204" pitchFamily="34" charset="-122"/>
                  </a:rPr>
                  <a:t>Analytic-Init</a:t>
                </a:r>
                <a:r>
                  <a:rPr lang="zh-CN" altLang="en-US" sz="1323" dirty="0">
                    <a:latin typeface="微软雅黑" panose="020B0503020204020204" pitchFamily="34" charset="-122"/>
                    <a:ea typeface="微软雅黑" panose="020B0503020204020204" pitchFamily="34" charset="-122"/>
                  </a:rPr>
                  <a:t>通过减小训练</a:t>
                </a:r>
                <a:r>
                  <a:rPr lang="en-US" altLang="zh-CN" sz="1323" dirty="0">
                    <a:latin typeface="微软雅黑" panose="020B0503020204020204" pitchFamily="34" charset="-122"/>
                    <a:ea typeface="微软雅黑" panose="020B0503020204020204" pitchFamily="34" charset="-122"/>
                  </a:rPr>
                  <a:t>-</a:t>
                </a:r>
                <a:r>
                  <a:rPr lang="zh-CN" altLang="en-US" sz="1323" dirty="0">
                    <a:latin typeface="微软雅黑" panose="020B0503020204020204" pitchFamily="34" charset="-122"/>
                    <a:ea typeface="微软雅黑" panose="020B0503020204020204" pitchFamily="34" charset="-122"/>
                  </a:rPr>
                  <a:t>推理差距取得更优的视觉质量。尤其是当</a:t>
                </a:r>
                <a:r>
                  <a:rPr lang="en-US" altLang="zh-CN" sz="1323" dirty="0">
                    <a:latin typeface="微软雅黑" panose="020B0503020204020204" pitchFamily="34" charset="-122"/>
                    <a:ea typeface="微软雅黑" panose="020B0503020204020204" pitchFamily="34" charset="-122"/>
                  </a:rPr>
                  <a:t>M</a:t>
                </a:r>
                <a:r>
                  <a:rPr lang="zh-CN" altLang="en-US" sz="1323" dirty="0">
                    <a:latin typeface="微软雅黑" panose="020B0503020204020204" pitchFamily="34" charset="-122"/>
                    <a:ea typeface="微软雅黑" panose="020B0503020204020204" pitchFamily="34" charset="-122"/>
                  </a:rPr>
                  <a:t>越小，训练</a:t>
                </a:r>
                <a:r>
                  <a:rPr lang="en-US" altLang="zh-CN" sz="1323" dirty="0">
                    <a:latin typeface="微软雅黑" panose="020B0503020204020204" pitchFamily="34" charset="-122"/>
                    <a:ea typeface="微软雅黑" panose="020B0503020204020204" pitchFamily="34" charset="-122"/>
                  </a:rPr>
                  <a:t>-</a:t>
                </a:r>
                <a:r>
                  <a:rPr lang="zh-CN" altLang="en-US" sz="1323" dirty="0">
                    <a:latin typeface="微软雅黑" panose="020B0503020204020204" pitchFamily="34" charset="-122"/>
                    <a:ea typeface="微软雅黑" panose="020B0503020204020204" pitchFamily="34" charset="-122"/>
                  </a:rPr>
                  <a:t>推理的</a:t>
                </a:r>
                <a:r>
                  <a:rPr lang="en-US" altLang="zh-CN" sz="1323" dirty="0">
                    <a:latin typeface="微软雅黑" panose="020B0503020204020204" pitchFamily="34" charset="-122"/>
                    <a:ea typeface="微软雅黑" panose="020B0503020204020204" pitchFamily="34" charset="-122"/>
                  </a:rPr>
                  <a:t>gap</a:t>
                </a:r>
                <a:r>
                  <a:rPr lang="zh-CN" altLang="en-US" sz="1323" dirty="0">
                    <a:latin typeface="微软雅黑" panose="020B0503020204020204" pitchFamily="34" charset="-122"/>
                    <a:ea typeface="微软雅黑" panose="020B0503020204020204" pitchFamily="34" charset="-122"/>
                  </a:rPr>
                  <a:t>越大时，</a:t>
                </a:r>
                <a:r>
                  <a:rPr lang="en-US" altLang="zh-CN" sz="1323" dirty="0">
                    <a:latin typeface="微软雅黑" panose="020B0503020204020204" pitchFamily="34" charset="-122"/>
                    <a:ea typeface="微软雅黑" panose="020B0503020204020204" pitchFamily="34" charset="-122"/>
                  </a:rPr>
                  <a:t>Analytic-Init</a:t>
                </a:r>
                <a:r>
                  <a:rPr lang="zh-CN" altLang="en-US" sz="1323" dirty="0">
                    <a:latin typeface="微软雅黑" panose="020B0503020204020204" pitchFamily="34" charset="-122"/>
                    <a:ea typeface="微软雅黑" panose="020B0503020204020204" pitchFamily="34" charset="-122"/>
                  </a:rPr>
                  <a:t>效果越好。</a:t>
                </a:r>
                <a:endParaRPr lang="en-US" altLang="zh-CN" sz="1323" dirty="0">
                  <a:latin typeface="微软雅黑" panose="020B0503020204020204" pitchFamily="34" charset="-122"/>
                  <a:ea typeface="微软雅黑" panose="020B0503020204020204" pitchFamily="34" charset="-122"/>
                </a:endParaRPr>
              </a:p>
              <a:p>
                <a:endParaRPr lang="en-US" altLang="zh-CN" sz="1323" dirty="0">
                  <a:latin typeface="微软雅黑" panose="020B0503020204020204" pitchFamily="34" charset="-122"/>
                  <a:ea typeface="微软雅黑" panose="020B0503020204020204" pitchFamily="34" charset="-122"/>
                </a:endParaRPr>
              </a:p>
              <a:p>
                <a:endParaRPr lang="en-US" altLang="zh-CN" sz="1323" dirty="0">
                  <a:latin typeface="微软雅黑" panose="020B0503020204020204" pitchFamily="34" charset="-122"/>
                  <a:ea typeface="微软雅黑" panose="020B0503020204020204" pitchFamily="34" charset="-122"/>
                </a:endParaRPr>
              </a:p>
              <a:p>
                <a:endParaRPr lang="en-US" altLang="zh-CN" sz="1323" dirty="0">
                  <a:latin typeface="微软雅黑" panose="020B0503020204020204" pitchFamily="34" charset="-122"/>
                  <a:ea typeface="微软雅黑" panose="020B0503020204020204" pitchFamily="34" charset="-122"/>
                </a:endParaRPr>
              </a:p>
              <a:p>
                <a:endParaRPr lang="en-US" altLang="zh-CN" sz="1323" dirty="0">
                  <a:latin typeface="微软雅黑" panose="020B0503020204020204" pitchFamily="34" charset="-122"/>
                  <a:ea typeface="微软雅黑" panose="020B0503020204020204" pitchFamily="34" charset="-122"/>
                </a:endParaRPr>
              </a:p>
              <a:p>
                <a:endParaRPr lang="en-US" altLang="zh-CN" sz="1323" dirty="0">
                  <a:latin typeface="微软雅黑" panose="020B0503020204020204" pitchFamily="34" charset="-122"/>
                  <a:ea typeface="微软雅黑" panose="020B0503020204020204" pitchFamily="34" charset="-122"/>
                </a:endParaRPr>
              </a:p>
              <a:p>
                <a:endParaRPr lang="en-US" altLang="zh-CN" sz="1323" dirty="0">
                  <a:latin typeface="微软雅黑" panose="020B0503020204020204" pitchFamily="34" charset="-122"/>
                  <a:ea typeface="微软雅黑" panose="020B0503020204020204" pitchFamily="34" charset="-122"/>
                </a:endParaRPr>
              </a:p>
              <a:p>
                <a:endParaRPr lang="en-US" altLang="zh-CN" sz="1323" dirty="0">
                  <a:latin typeface="微软雅黑" panose="020B0503020204020204" pitchFamily="34" charset="-122"/>
                  <a:ea typeface="微软雅黑" panose="020B0503020204020204" pitchFamily="34" charset="-122"/>
                </a:endParaRPr>
              </a:p>
              <a:p>
                <a:endParaRPr lang="en-US" altLang="zh-CN" sz="1323" dirty="0">
                  <a:latin typeface="微软雅黑" panose="020B0503020204020204" pitchFamily="34" charset="-122"/>
                  <a:ea typeface="微软雅黑" panose="020B0503020204020204" pitchFamily="34" charset="-122"/>
                </a:endParaRPr>
              </a:p>
              <a:p>
                <a:r>
                  <a:rPr lang="zh-CN" altLang="en-US" sz="1323" dirty="0">
                    <a:latin typeface="微软雅黑" panose="020B0503020204020204" pitchFamily="34" charset="-122"/>
                    <a:ea typeface="微软雅黑" panose="020B0503020204020204" pitchFamily="34" charset="-122"/>
                  </a:rPr>
                  <a:t>（</a:t>
                </a:r>
                <a:r>
                  <a:rPr lang="en-US" altLang="zh-CN" sz="1323" dirty="0">
                    <a:latin typeface="微软雅黑" panose="020B0503020204020204" pitchFamily="34" charset="-122"/>
                    <a:ea typeface="微软雅黑" panose="020B0503020204020204" pitchFamily="34" charset="-122"/>
                  </a:rPr>
                  <a:t>2</a:t>
                </a:r>
                <a:r>
                  <a:rPr lang="zh-CN" altLang="en-US" sz="1323" dirty="0">
                    <a:latin typeface="微软雅黑" panose="020B0503020204020204" pitchFamily="34" charset="-122"/>
                    <a:ea typeface="微软雅黑" panose="020B0503020204020204" pitchFamily="34" charset="-122"/>
                  </a:rPr>
                  <a:t>）为减少对条件图像的依赖，设计一种和</a:t>
                </a:r>
                <a:r>
                  <a:rPr lang="en-US" altLang="zh-CN" sz="1323" dirty="0">
                    <a:latin typeface="微软雅黑" panose="020B0503020204020204" pitchFamily="34" charset="-122"/>
                    <a:ea typeface="微软雅黑" panose="020B0503020204020204" pitchFamily="34" charset="-122"/>
                  </a:rPr>
                  <a:t>time step</a:t>
                </a:r>
                <a:r>
                  <a:rPr lang="zh-CN" altLang="en-US" sz="1323" dirty="0">
                    <a:latin typeface="微软雅黑" panose="020B0503020204020204" pitchFamily="34" charset="-122"/>
                    <a:ea typeface="微软雅黑" panose="020B0503020204020204" pitchFamily="34" charset="-122"/>
                  </a:rPr>
                  <a:t>相关的噪声分布</a:t>
                </a:r>
                <a14:m>
                  <m:oMath xmlns:m="http://schemas.openxmlformats.org/officeDocument/2006/math">
                    <m:sSub>
                      <m:sSubPr>
                        <m:ctrlPr>
                          <a:rPr lang="en-US" altLang="zh-CN" sz="1323" i="1">
                            <a:latin typeface="Cambria Math" panose="02040503050406030204" pitchFamily="18" charset="0"/>
                          </a:rPr>
                        </m:ctrlPr>
                      </m:sSubPr>
                      <m:e>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𝑝</m:t>
                            </m:r>
                          </m:e>
                          <m:sub>
                            <m:r>
                              <a:rPr lang="en-US" altLang="zh-CN" sz="1323" i="1">
                                <a:latin typeface="Cambria Math" panose="02040503050406030204" pitchFamily="18" charset="0"/>
                              </a:rPr>
                              <m:t>𝑡</m:t>
                            </m:r>
                          </m:sub>
                        </m:sSub>
                        <m:r>
                          <a:rPr lang="en-US" altLang="zh-CN" sz="1323" i="1">
                            <a:latin typeface="Cambria Math" panose="02040503050406030204" pitchFamily="18" charset="0"/>
                          </a:rPr>
                          <m:t>(</m:t>
                        </m:r>
                        <m:r>
                          <a:rPr lang="zh-CN" altLang="en-US" sz="1323" i="1">
                            <a:latin typeface="Cambria Math" panose="02040503050406030204" pitchFamily="18" charset="0"/>
                          </a:rPr>
                          <m:t>𝛽</m:t>
                        </m:r>
                      </m:e>
                      <m:sub>
                        <m:r>
                          <a:rPr lang="en-US" altLang="zh-CN" sz="1323" i="1">
                            <a:latin typeface="Cambria Math" panose="02040503050406030204" pitchFamily="18" charset="0"/>
                          </a:rPr>
                          <m:t>𝑠</m:t>
                        </m:r>
                      </m:sub>
                    </m:sSub>
                    <m:r>
                      <a:rPr lang="en-US" altLang="zh-CN" sz="1323" i="1">
                        <a:latin typeface="Cambria Math" panose="02040503050406030204" pitchFamily="18" charset="0"/>
                      </a:rPr>
                      <m:t>) </m:t>
                    </m:r>
                  </m:oMath>
                </a14:m>
                <a:r>
                  <a:rPr lang="en-US" altLang="zh-CN" sz="1323" dirty="0">
                    <a:latin typeface="微软雅黑" panose="020B0503020204020204" pitchFamily="34" charset="-122"/>
                    <a:ea typeface="微软雅黑" panose="020B0503020204020204" pitchFamily="34" charset="-122"/>
                  </a:rPr>
                  <a:t>(</a:t>
                </a:r>
                <a:r>
                  <a:rPr lang="en-US" altLang="zh-CN" sz="1323" dirty="0" err="1">
                    <a:latin typeface="微软雅黑" panose="020B0503020204020204" pitchFamily="34" charset="-122"/>
                    <a:ea typeface="微软雅黑" panose="020B0503020204020204" pitchFamily="34" charset="-122"/>
                  </a:rPr>
                  <a:t>TimeNoise</a:t>
                </a:r>
                <a:r>
                  <a:rPr lang="en-US" altLang="zh-CN" sz="1323" dirty="0">
                    <a:latin typeface="微软雅黑" panose="020B0503020204020204" pitchFamily="34" charset="-122"/>
                    <a:ea typeface="微软雅黑" panose="020B0503020204020204" pitchFamily="34" charset="-122"/>
                  </a:rPr>
                  <a:t>),</a:t>
                </a:r>
                <a:r>
                  <a:rPr lang="zh-CN" altLang="en-US" sz="1323" dirty="0">
                    <a:latin typeface="微软雅黑" panose="020B0503020204020204" pitchFamily="34" charset="-122"/>
                    <a:ea typeface="微软雅黑" panose="020B0503020204020204" pitchFamily="34" charset="-122"/>
                  </a:rPr>
                  <a:t>其设计原则是在较大的</a:t>
                </a:r>
                <a:r>
                  <a:rPr lang="en-US" altLang="zh-CN" sz="1323" dirty="0">
                    <a:latin typeface="微软雅黑" panose="020B0503020204020204" pitchFamily="34" charset="-122"/>
                    <a:ea typeface="微软雅黑" panose="020B0503020204020204" pitchFamily="34" charset="-122"/>
                  </a:rPr>
                  <a:t>time step</a:t>
                </a:r>
                <a:r>
                  <a:rPr lang="zh-CN" altLang="en-US" sz="1323" dirty="0">
                    <a:latin typeface="微软雅黑" panose="020B0503020204020204" pitchFamily="34" charset="-122"/>
                    <a:ea typeface="微软雅黑" panose="020B0503020204020204" pitchFamily="34" charset="-122"/>
                  </a:rPr>
                  <a:t>倾向于高噪声水平，以充分干扰条件图像，而随着</a:t>
                </a:r>
                <a:r>
                  <a:rPr lang="en-US" altLang="zh-CN" sz="1323" dirty="0">
                    <a:latin typeface="微软雅黑" panose="020B0503020204020204" pitchFamily="34" charset="-122"/>
                    <a:ea typeface="微软雅黑" panose="020B0503020204020204" pitchFamily="34" charset="-122"/>
                  </a:rPr>
                  <a:t>time step</a:t>
                </a:r>
                <a:r>
                  <a:rPr lang="zh-CN" altLang="en-US" sz="1323" dirty="0">
                    <a:latin typeface="微软雅黑" panose="020B0503020204020204" pitchFamily="34" charset="-122"/>
                    <a:ea typeface="微软雅黑" panose="020B0503020204020204" pitchFamily="34" charset="-122"/>
                  </a:rPr>
                  <a:t>减小，则转向较低的噪声水平。</a:t>
                </a:r>
                <a:endParaRPr lang="en-US" altLang="zh-CN" sz="1323" dirty="0">
                  <a:latin typeface="微软雅黑" panose="020B0503020204020204" pitchFamily="34" charset="-122"/>
                  <a:ea typeface="微软雅黑" panose="020B0503020204020204" pitchFamily="34" charset="-122"/>
                </a:endParaRPr>
              </a:p>
              <a:p>
                <a:endParaRPr lang="en-US" altLang="zh-CN" sz="1323" dirty="0">
                  <a:latin typeface="微软雅黑" panose="020B0503020204020204" pitchFamily="34" charset="-122"/>
                  <a:ea typeface="微软雅黑" panose="020B0503020204020204" pitchFamily="34" charset="-122"/>
                </a:endParaRPr>
              </a:p>
              <a:p>
                <a:pPr defTabSz="863954"/>
                <a:endParaRPr lang="zh-CN" altLang="en-US" sz="1323" dirty="0">
                  <a:latin typeface="微软雅黑" panose="020B0503020204020204" pitchFamily="34" charset="-122"/>
                  <a:ea typeface="微软雅黑" panose="020B0503020204020204" pitchFamily="34" charset="-122"/>
                </a:endParaRPr>
              </a:p>
            </p:txBody>
          </p:sp>
        </mc:Choice>
        <mc:Fallback xmlns="">
          <p:sp>
            <p:nvSpPr>
              <p:cNvPr id="4" name="文本框 3">
                <a:extLst>
                  <a:ext uri="{FF2B5EF4-FFF2-40B4-BE49-F238E27FC236}">
                    <a16:creationId xmlns:a16="http://schemas.microsoft.com/office/drawing/2014/main" id="{E167C394-5A74-A8F4-C624-A8B07834FF92}"/>
                  </a:ext>
                </a:extLst>
              </p:cNvPr>
              <p:cNvSpPr txBox="1">
                <a:spLocks noRot="1" noChangeAspect="1" noMove="1" noResize="1" noEditPoints="1" noAdjustHandles="1" noChangeArrowheads="1" noChangeShapeType="1" noTextEdit="1"/>
              </p:cNvSpPr>
              <p:nvPr/>
            </p:nvSpPr>
            <p:spPr>
              <a:xfrm>
                <a:off x="-9359" y="1388203"/>
                <a:ext cx="8443198" cy="3640356"/>
              </a:xfrm>
              <a:prstGeom prst="rect">
                <a:avLst/>
              </a:prstGeom>
              <a:blipFill>
                <a:blip r:embed="rId2"/>
                <a:stretch>
                  <a:fillRect l="-649" t="-838"/>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2D991D66-5409-AA61-E4F8-16DE4169286D}"/>
              </a:ext>
            </a:extLst>
          </p:cNvPr>
          <p:cNvPicPr>
            <a:picLocks noChangeAspect="1"/>
          </p:cNvPicPr>
          <p:nvPr/>
        </p:nvPicPr>
        <p:blipFill>
          <a:blip r:embed="rId3"/>
          <a:stretch>
            <a:fillRect/>
          </a:stretch>
        </p:blipFill>
        <p:spPr>
          <a:xfrm>
            <a:off x="184678" y="2621113"/>
            <a:ext cx="4108352" cy="1268659"/>
          </a:xfrm>
          <a:prstGeom prst="rect">
            <a:avLst/>
          </a:prstGeom>
        </p:spPr>
      </p:pic>
      <p:pic>
        <p:nvPicPr>
          <p:cNvPr id="8" name="图片 7">
            <a:extLst>
              <a:ext uri="{FF2B5EF4-FFF2-40B4-BE49-F238E27FC236}">
                <a16:creationId xmlns:a16="http://schemas.microsoft.com/office/drawing/2014/main" id="{AED0E5EA-05BB-78F2-3A6B-58B50D405699}"/>
              </a:ext>
            </a:extLst>
          </p:cNvPr>
          <p:cNvPicPr>
            <a:picLocks noChangeAspect="1"/>
          </p:cNvPicPr>
          <p:nvPr/>
        </p:nvPicPr>
        <p:blipFill>
          <a:blip r:embed="rId4"/>
          <a:stretch>
            <a:fillRect/>
          </a:stretch>
        </p:blipFill>
        <p:spPr>
          <a:xfrm>
            <a:off x="165338" y="4578885"/>
            <a:ext cx="4598561" cy="890915"/>
          </a:xfrm>
          <a:prstGeom prst="rect">
            <a:avLst/>
          </a:prstGeom>
        </p:spPr>
      </p:pic>
    </p:spTree>
    <p:extLst>
      <p:ext uri="{BB962C8B-B14F-4D97-AF65-F5344CB8AC3E}">
        <p14:creationId xmlns:p14="http://schemas.microsoft.com/office/powerpoint/2010/main" val="344141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29BAB00-CF53-4EDF-A329-83BB5244EA94}"/>
              </a:ext>
            </a:extLst>
          </p:cNvPr>
          <p:cNvSpPr>
            <a:spLocks noGrp="1"/>
          </p:cNvSpPr>
          <p:nvPr>
            <p:ph type="sldNum" sz="quarter" idx="4"/>
          </p:nvPr>
        </p:nvSpPr>
        <p:spPr/>
        <p:txBody>
          <a:bodyPr/>
          <a:lstStyle/>
          <a:p>
            <a:fld id="{7BC01B97-BE90-DE43-87FD-56A468D87D54}" type="slidenum">
              <a:rPr kumimoji="1" lang="zh-CN" altLang="en-US" smtClean="0"/>
              <a:pPr/>
              <a:t>3</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FF8D192B-58E2-3C57-271D-83F5FCAE821C}"/>
              </a:ext>
            </a:extLst>
          </p:cNvPr>
          <p:cNvSpPr txBox="1">
            <a:spLocks/>
          </p:cNvSpPr>
          <p:nvPr/>
        </p:nvSpPr>
        <p:spPr>
          <a:xfrm>
            <a:off x="620318" y="665177"/>
            <a:ext cx="2933904"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en-US" altLang="zh-CN" sz="1889" kern="0" dirty="0">
                <a:solidFill>
                  <a:srgbClr val="102391"/>
                </a:solidFill>
                <a:latin typeface="微软雅黑" charset="0"/>
                <a:ea typeface="微软雅黑" charset="0"/>
              </a:rPr>
              <a:t>3D</a:t>
            </a:r>
            <a:r>
              <a:rPr kumimoji="1" lang="zh-CN" altLang="en-US" sz="1889" kern="0" dirty="0">
                <a:solidFill>
                  <a:srgbClr val="102391"/>
                </a:solidFill>
                <a:latin typeface="微软雅黑" charset="0"/>
                <a:ea typeface="微软雅黑" charset="0"/>
              </a:rPr>
              <a:t>虚拟试穿</a:t>
            </a:r>
            <a:endParaRPr kumimoji="1" lang="zh-CN" altLang="en-US" sz="2078" kern="0" dirty="0">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35646DBC-9BF4-8488-DE86-7E049F4ECEED}"/>
              </a:ext>
            </a:extLst>
          </p:cNvPr>
          <p:cNvPicPr>
            <a:picLocks noChangeAspect="1"/>
          </p:cNvPicPr>
          <p:nvPr/>
        </p:nvPicPr>
        <p:blipFill>
          <a:blip r:embed="rId4"/>
          <a:stretch>
            <a:fillRect/>
          </a:stretch>
        </p:blipFill>
        <p:spPr>
          <a:xfrm>
            <a:off x="-1" y="1132901"/>
            <a:ext cx="6094545" cy="2173809"/>
          </a:xfrm>
          <a:prstGeom prst="rect">
            <a:avLst/>
          </a:prstGeom>
        </p:spPr>
      </p:pic>
      <p:pic>
        <p:nvPicPr>
          <p:cNvPr id="5" name="屏幕录制 5">
            <a:hlinkClick r:id="" action="ppaction://media"/>
            <a:extLst>
              <a:ext uri="{FF2B5EF4-FFF2-40B4-BE49-F238E27FC236}">
                <a16:creationId xmlns:a16="http://schemas.microsoft.com/office/drawing/2014/main" id="{E8A8FAB0-F69C-E77F-4747-24A4E459F9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99099" y="3414587"/>
            <a:ext cx="4676870" cy="3022271"/>
          </a:xfrm>
          <a:prstGeom prst="rect">
            <a:avLst/>
          </a:prstGeom>
        </p:spPr>
      </p:pic>
    </p:spTree>
    <p:extLst>
      <p:ext uri="{BB962C8B-B14F-4D97-AF65-F5344CB8AC3E}">
        <p14:creationId xmlns:p14="http://schemas.microsoft.com/office/powerpoint/2010/main" val="359825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CE2A8B1-571C-854B-5BAB-F601B582CAC8}"/>
              </a:ext>
            </a:extLst>
          </p:cNvPr>
          <p:cNvSpPr>
            <a:spLocks noGrp="1"/>
          </p:cNvSpPr>
          <p:nvPr>
            <p:ph type="sldNum" sz="quarter" idx="4"/>
          </p:nvPr>
        </p:nvSpPr>
        <p:spPr/>
        <p:txBody>
          <a:bodyPr/>
          <a:lstStyle/>
          <a:p>
            <a:fld id="{7BC01B97-BE90-DE43-87FD-56A468D87D54}" type="slidenum">
              <a:rPr kumimoji="1" lang="zh-CN" altLang="en-US" smtClean="0"/>
              <a:pPr/>
              <a:t>4</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880869CE-3372-ABDE-A480-A39EFD5347EC}"/>
              </a:ext>
            </a:extLst>
          </p:cNvPr>
          <p:cNvSpPr txBox="1">
            <a:spLocks/>
          </p:cNvSpPr>
          <p:nvPr/>
        </p:nvSpPr>
        <p:spPr>
          <a:xfrm>
            <a:off x="577797" y="575599"/>
            <a:ext cx="1910685"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en-US" altLang="zh-CN" sz="1889" kern="0" dirty="0">
                <a:solidFill>
                  <a:srgbClr val="102391"/>
                </a:solidFill>
                <a:latin typeface="微软雅黑" charset="0"/>
                <a:ea typeface="微软雅黑" charset="0"/>
              </a:rPr>
              <a:t>2D</a:t>
            </a:r>
            <a:r>
              <a:rPr kumimoji="1" lang="zh-CN" altLang="en-US" sz="1889" kern="0" dirty="0">
                <a:solidFill>
                  <a:srgbClr val="102391"/>
                </a:solidFill>
                <a:latin typeface="微软雅黑" charset="0"/>
                <a:ea typeface="微软雅黑" charset="0"/>
              </a:rPr>
              <a:t>虚拟试穿</a:t>
            </a:r>
            <a:endParaRPr kumimoji="1" lang="zh-CN" altLang="en-US" sz="2078" kern="0" dirty="0">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2E59F9AE-3148-AFB4-1727-6CBF1A1E4B70}"/>
              </a:ext>
            </a:extLst>
          </p:cNvPr>
          <p:cNvPicPr>
            <a:picLocks noChangeAspect="1"/>
          </p:cNvPicPr>
          <p:nvPr/>
        </p:nvPicPr>
        <p:blipFill>
          <a:blip r:embed="rId5"/>
          <a:stretch>
            <a:fillRect/>
          </a:stretch>
        </p:blipFill>
        <p:spPr>
          <a:xfrm>
            <a:off x="190273" y="1302983"/>
            <a:ext cx="8022727" cy="1099342"/>
          </a:xfrm>
          <a:prstGeom prst="rect">
            <a:avLst/>
          </a:prstGeom>
        </p:spPr>
      </p:pic>
      <p:pic>
        <p:nvPicPr>
          <p:cNvPr id="6" name="屏幕录制 5">
            <a:hlinkClick r:id="" action="ppaction://media"/>
            <a:extLst>
              <a:ext uri="{FF2B5EF4-FFF2-40B4-BE49-F238E27FC236}">
                <a16:creationId xmlns:a16="http://schemas.microsoft.com/office/drawing/2014/main" id="{6FF8B533-6E2A-0B32-E90F-4B26996B72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4839" y="2462997"/>
            <a:ext cx="6869498" cy="3834390"/>
          </a:xfrm>
          <a:prstGeom prst="rect">
            <a:avLst/>
          </a:prstGeom>
        </p:spPr>
      </p:pic>
    </p:spTree>
    <p:extLst>
      <p:ext uri="{BB962C8B-B14F-4D97-AF65-F5344CB8AC3E}">
        <p14:creationId xmlns:p14="http://schemas.microsoft.com/office/powerpoint/2010/main" val="75986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D003F05-75C4-DED2-0001-58DB7F53F8D9}"/>
              </a:ext>
            </a:extLst>
          </p:cNvPr>
          <p:cNvSpPr>
            <a:spLocks noGrp="1"/>
          </p:cNvSpPr>
          <p:nvPr>
            <p:ph type="sldNum" sz="quarter" idx="4"/>
          </p:nvPr>
        </p:nvSpPr>
        <p:spPr/>
        <p:txBody>
          <a:bodyPr/>
          <a:lstStyle/>
          <a:p>
            <a:fld id="{7BC01B97-BE90-DE43-87FD-56A468D87D54}" type="slidenum">
              <a:rPr kumimoji="1" lang="zh-CN" altLang="en-US" smtClean="0"/>
              <a:pPr/>
              <a:t>5</a:t>
            </a:fld>
            <a:endParaRPr kumimoji="1" lang="zh-CN" altLang="en-US" dirty="0">
              <a:solidFill>
                <a:schemeClr val="bg2">
                  <a:lumMod val="75000"/>
                </a:schemeClr>
              </a:solidFill>
            </a:endParaRPr>
          </a:p>
        </p:txBody>
      </p:sp>
      <p:sp>
        <p:nvSpPr>
          <p:cNvPr id="5" name="标题 1">
            <a:extLst>
              <a:ext uri="{FF2B5EF4-FFF2-40B4-BE49-F238E27FC236}">
                <a16:creationId xmlns:a16="http://schemas.microsoft.com/office/drawing/2014/main" id="{C971A719-325F-1DFE-DC77-18511014C6A0}"/>
              </a:ext>
            </a:extLst>
          </p:cNvPr>
          <p:cNvSpPr txBox="1">
            <a:spLocks/>
          </p:cNvSpPr>
          <p:nvPr/>
        </p:nvSpPr>
        <p:spPr>
          <a:xfrm>
            <a:off x="365196" y="622657"/>
            <a:ext cx="1910685"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虚拟试穿</a:t>
            </a:r>
            <a:endParaRPr kumimoji="1" lang="zh-CN" altLang="en-US" sz="2078" kern="0" dirty="0">
              <a:latin typeface="微软雅黑" panose="020B0503020204020204" charset="-122"/>
              <a:ea typeface="微软雅黑" panose="020B0503020204020204" charset="-122"/>
            </a:endParaRPr>
          </a:p>
        </p:txBody>
      </p:sp>
      <p:pic>
        <p:nvPicPr>
          <p:cNvPr id="7" name="图片 6">
            <a:extLst>
              <a:ext uri="{FF2B5EF4-FFF2-40B4-BE49-F238E27FC236}">
                <a16:creationId xmlns:a16="http://schemas.microsoft.com/office/drawing/2014/main" id="{DE780EFF-565D-D420-748A-CE3B59A83519}"/>
              </a:ext>
            </a:extLst>
          </p:cNvPr>
          <p:cNvPicPr>
            <a:picLocks noChangeAspect="1"/>
          </p:cNvPicPr>
          <p:nvPr/>
        </p:nvPicPr>
        <p:blipFill rotWithShape="1">
          <a:blip r:embed="rId3"/>
          <a:srcRect r="34067"/>
          <a:stretch/>
        </p:blipFill>
        <p:spPr>
          <a:xfrm>
            <a:off x="451303" y="3982182"/>
            <a:ext cx="2721302" cy="1972214"/>
          </a:xfrm>
          <a:prstGeom prst="rect">
            <a:avLst/>
          </a:prstGeom>
        </p:spPr>
      </p:pic>
      <p:sp>
        <p:nvSpPr>
          <p:cNvPr id="9" name="文本框 8">
            <a:extLst>
              <a:ext uri="{FF2B5EF4-FFF2-40B4-BE49-F238E27FC236}">
                <a16:creationId xmlns:a16="http://schemas.microsoft.com/office/drawing/2014/main" id="{44B78E95-030C-9C2A-3871-E08E3B3991F6}"/>
              </a:ext>
            </a:extLst>
          </p:cNvPr>
          <p:cNvSpPr txBox="1"/>
          <p:nvPr/>
        </p:nvSpPr>
        <p:spPr>
          <a:xfrm>
            <a:off x="456924" y="1232828"/>
            <a:ext cx="7756076" cy="441403"/>
          </a:xfrm>
          <a:prstGeom prst="rect">
            <a:avLst/>
          </a:prstGeom>
          <a:noFill/>
        </p:spPr>
        <p:txBody>
          <a:bodyPr wrap="square">
            <a:spAutoFit/>
          </a:bodyPr>
          <a:lstStyle/>
          <a:p>
            <a:r>
              <a:rPr lang="zh-CN" altLang="en-US" sz="1134" dirty="0">
                <a:latin typeface="微软雅黑" panose="020B0503020204020204" pitchFamily="34" charset="-122"/>
                <a:ea typeface="微软雅黑" panose="020B0503020204020204" pitchFamily="34" charset="-122"/>
              </a:rPr>
              <a:t>虚拟试穿（</a:t>
            </a:r>
            <a:r>
              <a:rPr lang="en-US" altLang="zh-CN" sz="1134" dirty="0">
                <a:latin typeface="微软雅黑" panose="020B0503020204020204" pitchFamily="34" charset="-122"/>
                <a:ea typeface="微软雅黑" panose="020B0503020204020204" pitchFamily="34" charset="-122"/>
              </a:rPr>
              <a:t>Virtual Try-On, VTON</a:t>
            </a:r>
            <a:r>
              <a:rPr lang="zh-CN" altLang="en-US" sz="1134" dirty="0">
                <a:latin typeface="微软雅黑" panose="020B0503020204020204" pitchFamily="34" charset="-122"/>
                <a:ea typeface="微软雅黑" panose="020B0503020204020204" pitchFamily="34" charset="-122"/>
              </a:rPr>
              <a:t>）任务旨在给定人物数据（图像</a:t>
            </a:r>
            <a:r>
              <a:rPr lang="en-US" altLang="zh-CN" sz="1134" dirty="0">
                <a:latin typeface="微软雅黑" panose="020B0503020204020204" pitchFamily="34" charset="-122"/>
                <a:ea typeface="微软雅黑" panose="020B0503020204020204" pitchFamily="34" charset="-122"/>
              </a:rPr>
              <a:t>/</a:t>
            </a:r>
            <a:r>
              <a:rPr lang="zh-CN" altLang="en-US" sz="1134" dirty="0">
                <a:latin typeface="微软雅黑" panose="020B0503020204020204" pitchFamily="34" charset="-122"/>
                <a:ea typeface="微软雅黑" panose="020B0503020204020204" pitchFamily="34" charset="-122"/>
              </a:rPr>
              <a:t>视频</a:t>
            </a:r>
            <a:r>
              <a:rPr lang="en-US" altLang="zh-CN" sz="1134" dirty="0">
                <a:latin typeface="微软雅黑" panose="020B0503020204020204" pitchFamily="34" charset="-122"/>
                <a:ea typeface="微软雅黑" panose="020B0503020204020204" pitchFamily="34" charset="-122"/>
              </a:rPr>
              <a:t>/</a:t>
            </a:r>
            <a:r>
              <a:rPr lang="zh-CN" altLang="en-US" sz="1134" dirty="0">
                <a:latin typeface="微软雅黑" panose="020B0503020204020204" pitchFamily="34" charset="-122"/>
                <a:ea typeface="微软雅黑" panose="020B0503020204020204" pitchFamily="34" charset="-122"/>
              </a:rPr>
              <a:t>三维模型）和一件衣服数据（图像</a:t>
            </a:r>
            <a:r>
              <a:rPr lang="en-US" altLang="zh-CN" sz="1134" dirty="0">
                <a:latin typeface="微软雅黑" panose="020B0503020204020204" pitchFamily="34" charset="-122"/>
                <a:ea typeface="微软雅黑" panose="020B0503020204020204" pitchFamily="34" charset="-122"/>
              </a:rPr>
              <a:t>/</a:t>
            </a:r>
            <a:r>
              <a:rPr lang="zh-CN" altLang="en-US" sz="1134" dirty="0">
                <a:latin typeface="微软雅黑" panose="020B0503020204020204" pitchFamily="34" charset="-122"/>
                <a:ea typeface="微软雅黑" panose="020B0503020204020204" pitchFamily="34" charset="-122"/>
              </a:rPr>
              <a:t>三维模型）的情况下，合成该人物穿着指定服装的图像</a:t>
            </a:r>
            <a:r>
              <a:rPr lang="en-US" altLang="zh-CN" sz="1134" dirty="0">
                <a:latin typeface="微软雅黑" panose="020B0503020204020204" pitchFamily="34" charset="-122"/>
                <a:ea typeface="微软雅黑" panose="020B0503020204020204" pitchFamily="34" charset="-122"/>
              </a:rPr>
              <a:t>/</a:t>
            </a:r>
            <a:r>
              <a:rPr lang="zh-CN" altLang="en-US" sz="1134" dirty="0">
                <a:latin typeface="微软雅黑" panose="020B0503020204020204" pitchFamily="34" charset="-122"/>
                <a:ea typeface="微软雅黑" panose="020B0503020204020204" pitchFamily="34" charset="-122"/>
              </a:rPr>
              <a:t>视频。</a:t>
            </a:r>
          </a:p>
        </p:txBody>
      </p:sp>
      <p:pic>
        <p:nvPicPr>
          <p:cNvPr id="11" name="图片 10">
            <a:extLst>
              <a:ext uri="{FF2B5EF4-FFF2-40B4-BE49-F238E27FC236}">
                <a16:creationId xmlns:a16="http://schemas.microsoft.com/office/drawing/2014/main" id="{37ABBB49-31C8-C8F1-E266-F34F862D1926}"/>
              </a:ext>
            </a:extLst>
          </p:cNvPr>
          <p:cNvPicPr>
            <a:picLocks noChangeAspect="1"/>
          </p:cNvPicPr>
          <p:nvPr/>
        </p:nvPicPr>
        <p:blipFill>
          <a:blip r:embed="rId4"/>
          <a:stretch>
            <a:fillRect/>
          </a:stretch>
        </p:blipFill>
        <p:spPr>
          <a:xfrm>
            <a:off x="492756" y="1827102"/>
            <a:ext cx="5765279" cy="1826515"/>
          </a:xfrm>
          <a:prstGeom prst="rect">
            <a:avLst/>
          </a:prstGeom>
        </p:spPr>
      </p:pic>
      <p:pic>
        <p:nvPicPr>
          <p:cNvPr id="12" name="图片 11">
            <a:extLst>
              <a:ext uri="{FF2B5EF4-FFF2-40B4-BE49-F238E27FC236}">
                <a16:creationId xmlns:a16="http://schemas.microsoft.com/office/drawing/2014/main" id="{BD142BE9-126A-BD43-D73E-9995A68DB317}"/>
              </a:ext>
            </a:extLst>
          </p:cNvPr>
          <p:cNvPicPr>
            <a:picLocks noChangeAspect="1"/>
          </p:cNvPicPr>
          <p:nvPr/>
        </p:nvPicPr>
        <p:blipFill rotWithShape="1">
          <a:blip r:embed="rId5"/>
          <a:srcRect b="15021"/>
          <a:stretch/>
        </p:blipFill>
        <p:spPr>
          <a:xfrm>
            <a:off x="3172605" y="4163888"/>
            <a:ext cx="3166814" cy="1579765"/>
          </a:xfrm>
          <a:prstGeom prst="rect">
            <a:avLst/>
          </a:prstGeom>
        </p:spPr>
      </p:pic>
      <p:sp>
        <p:nvSpPr>
          <p:cNvPr id="14" name="文本框 13">
            <a:extLst>
              <a:ext uri="{FF2B5EF4-FFF2-40B4-BE49-F238E27FC236}">
                <a16:creationId xmlns:a16="http://schemas.microsoft.com/office/drawing/2014/main" id="{71EFDA24-02A3-5217-8259-3DD1CC9F4E72}"/>
              </a:ext>
            </a:extLst>
          </p:cNvPr>
          <p:cNvSpPr txBox="1"/>
          <p:nvPr/>
        </p:nvSpPr>
        <p:spPr>
          <a:xfrm>
            <a:off x="2788855" y="3604202"/>
            <a:ext cx="1063009" cy="266868"/>
          </a:xfrm>
          <a:prstGeom prst="rect">
            <a:avLst/>
          </a:prstGeom>
          <a:noFill/>
        </p:spPr>
        <p:txBody>
          <a:bodyPr wrap="square">
            <a:spAutoFit/>
          </a:bodyPr>
          <a:lstStyle/>
          <a:p>
            <a:r>
              <a:rPr lang="en-US" altLang="zh-CN" sz="1134" b="1" dirty="0">
                <a:solidFill>
                  <a:schemeClr val="accent1"/>
                </a:solidFill>
                <a:latin typeface="微软雅黑" panose="020B0503020204020204" pitchFamily="34" charset="-122"/>
                <a:ea typeface="微软雅黑" panose="020B0503020204020204" pitchFamily="34" charset="-122"/>
              </a:rPr>
              <a:t>3D</a:t>
            </a:r>
            <a:r>
              <a:rPr lang="zh-CN" altLang="en-US" sz="1134" b="1" dirty="0">
                <a:solidFill>
                  <a:schemeClr val="accent1"/>
                </a:solidFill>
                <a:latin typeface="微软雅黑" panose="020B0503020204020204" pitchFamily="34" charset="-122"/>
                <a:ea typeface="微软雅黑" panose="020B0503020204020204" pitchFamily="34" charset="-122"/>
              </a:rPr>
              <a:t>虚拟试穿</a:t>
            </a:r>
            <a:endParaRPr lang="zh-CN" altLang="en-US" sz="1134" b="1" dirty="0">
              <a:solidFill>
                <a:schemeClr val="accent1"/>
              </a:solidFill>
            </a:endParaRPr>
          </a:p>
        </p:txBody>
      </p:sp>
      <p:sp>
        <p:nvSpPr>
          <p:cNvPr id="15" name="文本框 14">
            <a:extLst>
              <a:ext uri="{FF2B5EF4-FFF2-40B4-BE49-F238E27FC236}">
                <a16:creationId xmlns:a16="http://schemas.microsoft.com/office/drawing/2014/main" id="{329E036D-D8AD-1206-4A07-1F5FDA29180D}"/>
              </a:ext>
            </a:extLst>
          </p:cNvPr>
          <p:cNvSpPr txBox="1"/>
          <p:nvPr/>
        </p:nvSpPr>
        <p:spPr>
          <a:xfrm>
            <a:off x="2917134" y="5966796"/>
            <a:ext cx="1063009" cy="266868"/>
          </a:xfrm>
          <a:prstGeom prst="rect">
            <a:avLst/>
          </a:prstGeom>
          <a:noFill/>
        </p:spPr>
        <p:txBody>
          <a:bodyPr wrap="square">
            <a:spAutoFit/>
          </a:bodyPr>
          <a:lstStyle/>
          <a:p>
            <a:r>
              <a:rPr lang="en-US" altLang="zh-CN" sz="1134" b="1" dirty="0">
                <a:solidFill>
                  <a:schemeClr val="accent1"/>
                </a:solidFill>
                <a:latin typeface="微软雅黑" panose="020B0503020204020204" pitchFamily="34" charset="-122"/>
                <a:ea typeface="微软雅黑" panose="020B0503020204020204" pitchFamily="34" charset="-122"/>
              </a:rPr>
              <a:t>2D</a:t>
            </a:r>
            <a:r>
              <a:rPr lang="zh-CN" altLang="en-US" sz="1134" b="1" dirty="0">
                <a:solidFill>
                  <a:schemeClr val="accent1"/>
                </a:solidFill>
                <a:latin typeface="微软雅黑" panose="020B0503020204020204" pitchFamily="34" charset="-122"/>
                <a:ea typeface="微软雅黑" panose="020B0503020204020204" pitchFamily="34" charset="-122"/>
              </a:rPr>
              <a:t>虚拟试穿</a:t>
            </a:r>
            <a:endParaRPr lang="zh-CN" altLang="en-US" sz="1134" b="1" dirty="0">
              <a:solidFill>
                <a:schemeClr val="accent1"/>
              </a:solidFill>
            </a:endParaRPr>
          </a:p>
        </p:txBody>
      </p:sp>
    </p:spTree>
    <p:extLst>
      <p:ext uri="{BB962C8B-B14F-4D97-AF65-F5344CB8AC3E}">
        <p14:creationId xmlns:p14="http://schemas.microsoft.com/office/powerpoint/2010/main" val="3233676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3B63085-37FC-AA99-2409-C13C7B984576}"/>
              </a:ext>
            </a:extLst>
          </p:cNvPr>
          <p:cNvSpPr>
            <a:spLocks noGrp="1"/>
          </p:cNvSpPr>
          <p:nvPr>
            <p:ph type="sldNum" sz="quarter" idx="4"/>
          </p:nvPr>
        </p:nvSpPr>
        <p:spPr/>
        <p:txBody>
          <a:bodyPr/>
          <a:lstStyle/>
          <a:p>
            <a:fld id="{7BC01B97-BE90-DE43-87FD-56A468D87D54}" type="slidenum">
              <a:rPr kumimoji="1" lang="zh-CN" altLang="en-US" smtClean="0"/>
              <a:pPr/>
              <a:t>6</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DB9BC561-BF84-CF93-1DD8-38B3D021DDE7}"/>
              </a:ext>
            </a:extLst>
          </p:cNvPr>
          <p:cNvSpPr txBox="1">
            <a:spLocks/>
          </p:cNvSpPr>
          <p:nvPr/>
        </p:nvSpPr>
        <p:spPr>
          <a:xfrm>
            <a:off x="365196" y="622657"/>
            <a:ext cx="1910685"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endParaRPr kumimoji="1" lang="zh-CN" altLang="en-US" sz="2078" kern="0" dirty="0">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BB26AED4-628D-2147-EE5F-5566603E4FE2}"/>
              </a:ext>
            </a:extLst>
          </p:cNvPr>
          <p:cNvSpPr txBox="1"/>
          <p:nvPr/>
        </p:nvSpPr>
        <p:spPr>
          <a:xfrm>
            <a:off x="112085" y="408846"/>
            <a:ext cx="8415004" cy="668804"/>
          </a:xfrm>
          <a:prstGeom prst="rect">
            <a:avLst/>
          </a:prstGeom>
          <a:noFill/>
        </p:spPr>
        <p:txBody>
          <a:bodyPr wrap="square">
            <a:spAutoFit/>
          </a:bodyPr>
          <a:lstStyle/>
          <a:p>
            <a:r>
              <a:rPr kumimoji="1" lang="zh-CN" altLang="en-US" sz="1889" b="1" kern="0" dirty="0">
                <a:solidFill>
                  <a:srgbClr val="102391"/>
                </a:solidFill>
                <a:latin typeface="微软雅黑" charset="0"/>
                <a:ea typeface="微软雅黑" charset="0"/>
                <a:cs typeface="+mj-cs"/>
              </a:rPr>
              <a:t>ViViD: Video Virtual Try-on using Diffusion Models </a:t>
            </a:r>
            <a:endParaRPr kumimoji="1" lang="en-US" altLang="zh-CN" sz="1889" b="1" kern="0" dirty="0">
              <a:solidFill>
                <a:srgbClr val="102391"/>
              </a:solidFill>
              <a:latin typeface="微软雅黑" charset="0"/>
              <a:ea typeface="微软雅黑" charset="0"/>
              <a:cs typeface="+mj-cs"/>
            </a:endParaRPr>
          </a:p>
          <a:p>
            <a:r>
              <a:rPr kumimoji="1" lang="en-US" altLang="zh-CN" sz="1889" b="1" kern="0" dirty="0">
                <a:solidFill>
                  <a:srgbClr val="102391"/>
                </a:solidFill>
                <a:latin typeface="微软雅黑" charset="0"/>
                <a:ea typeface="微软雅黑" charset="0"/>
                <a:cs typeface="+mj-cs"/>
              </a:rPr>
              <a:t>【arXiv 2024】</a:t>
            </a:r>
            <a:endParaRPr kumimoji="1" lang="zh-CN" altLang="en-US" sz="1889" b="1" kern="0" dirty="0">
              <a:solidFill>
                <a:srgbClr val="102391"/>
              </a:solidFill>
              <a:latin typeface="微软雅黑" charset="0"/>
              <a:ea typeface="微软雅黑" charset="0"/>
              <a:cs typeface="+mj-cs"/>
            </a:endParaRPr>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DF26596F-D172-7BAB-562B-BA7E3D06AFB2}"/>
                  </a:ext>
                </a:extLst>
              </p:cNvPr>
              <p:cNvSpPr txBox="1"/>
              <p:nvPr/>
            </p:nvSpPr>
            <p:spPr>
              <a:xfrm>
                <a:off x="237634" y="1175659"/>
                <a:ext cx="6686831" cy="379848"/>
              </a:xfrm>
              <a:prstGeom prst="rect">
                <a:avLst/>
              </a:prstGeom>
              <a:noFill/>
            </p:spPr>
            <p:txBody>
              <a:bodyPr wrap="none" rtlCol="0">
                <a:spAutoFit/>
              </a:bodyPr>
              <a:lstStyle/>
              <a:p>
                <a:r>
                  <a:rPr lang="en-US" altLang="zh-CN" sz="1728" dirty="0"/>
                  <a:t>Input:</a:t>
                </a:r>
                <a:r>
                  <a:rPr lang="zh-CN" altLang="en-US" sz="1728" dirty="0"/>
                  <a:t> </a:t>
                </a:r>
                <a:r>
                  <a:rPr lang="en-US" altLang="zh-CN" sz="1728" dirty="0"/>
                  <a:t>a</a:t>
                </a:r>
                <a:r>
                  <a:rPr lang="zh-CN" altLang="en-US" sz="1728" dirty="0"/>
                  <a:t> </a:t>
                </a:r>
                <a:r>
                  <a:rPr lang="en-US" altLang="zh-CN" sz="1728" dirty="0"/>
                  <a:t>source</a:t>
                </a:r>
                <a:r>
                  <a:rPr lang="zh-CN" altLang="en-US" sz="1728" dirty="0"/>
                  <a:t> </a:t>
                </a:r>
                <a:r>
                  <a:rPr lang="en-US" altLang="zh-CN" sz="1728" dirty="0"/>
                  <a:t>video</a:t>
                </a:r>
                <a:r>
                  <a:rPr lang="zh-CN" altLang="en-US" sz="1728" dirty="0"/>
                  <a:t> </a:t>
                </a:r>
                <a14:m>
                  <m:oMath xmlns:m="http://schemas.openxmlformats.org/officeDocument/2006/math">
                    <m:sSubSup>
                      <m:sSubSupPr>
                        <m:ctrlPr>
                          <a:rPr lang="en-US" altLang="zh-CN" sz="1728" i="1">
                            <a:latin typeface="Cambria Math" panose="02040503050406030204" pitchFamily="18" charset="0"/>
                          </a:rPr>
                        </m:ctrlPr>
                      </m:sSubSupPr>
                      <m:e>
                        <m:r>
                          <a:rPr lang="en-US" altLang="zh-CN" sz="1728" i="1">
                            <a:latin typeface="Cambria Math" panose="02040503050406030204" pitchFamily="18" charset="0"/>
                          </a:rPr>
                          <m:t>𝐼</m:t>
                        </m:r>
                      </m:e>
                      <m:sub>
                        <m:r>
                          <a:rPr lang="en-US" altLang="zh-CN" sz="1728" i="1">
                            <a:latin typeface="Cambria Math" panose="02040503050406030204" pitchFamily="18" charset="0"/>
                          </a:rPr>
                          <m:t>𝑆</m:t>
                        </m:r>
                      </m:sub>
                      <m:sup>
                        <m:r>
                          <a:rPr lang="en-US" altLang="zh-CN" sz="1728" i="1">
                            <a:latin typeface="Cambria Math" panose="02040503050406030204" pitchFamily="18" charset="0"/>
                          </a:rPr>
                          <m:t>1:</m:t>
                        </m:r>
                        <m:r>
                          <a:rPr lang="en-US" altLang="zh-CN" sz="1728" i="1">
                            <a:latin typeface="Cambria Math" panose="02040503050406030204" pitchFamily="18" charset="0"/>
                          </a:rPr>
                          <m:t>𝑁</m:t>
                        </m:r>
                      </m:sup>
                    </m:sSubSup>
                    <m:r>
                      <a:rPr lang="en-US" altLang="zh-CN" sz="1728" i="1">
                        <a:latin typeface="Cambria Math" panose="02040503050406030204" pitchFamily="18" charset="0"/>
                      </a:rPr>
                      <m:t>=[</m:t>
                    </m:r>
                    <m:sSubSup>
                      <m:sSubSupPr>
                        <m:ctrlPr>
                          <a:rPr lang="en-US" altLang="zh-CN" sz="1728" i="1">
                            <a:latin typeface="Cambria Math" panose="02040503050406030204" pitchFamily="18" charset="0"/>
                          </a:rPr>
                        </m:ctrlPr>
                      </m:sSubSupPr>
                      <m:e>
                        <m:r>
                          <a:rPr lang="en-US" altLang="zh-CN" sz="1728" i="1">
                            <a:latin typeface="Cambria Math" panose="02040503050406030204" pitchFamily="18" charset="0"/>
                          </a:rPr>
                          <m:t>𝐼</m:t>
                        </m:r>
                      </m:e>
                      <m:sub>
                        <m:r>
                          <a:rPr lang="en-US" altLang="zh-CN" sz="1728" i="1">
                            <a:latin typeface="Cambria Math" panose="02040503050406030204" pitchFamily="18" charset="0"/>
                          </a:rPr>
                          <m:t>𝑆</m:t>
                        </m:r>
                      </m:sub>
                      <m:sup>
                        <m:r>
                          <a:rPr lang="en-US" altLang="zh-CN" sz="1728" i="1">
                            <a:latin typeface="Cambria Math" panose="02040503050406030204" pitchFamily="18" charset="0"/>
                          </a:rPr>
                          <m:t>1</m:t>
                        </m:r>
                      </m:sup>
                    </m:sSubSup>
                  </m:oMath>
                </a14:m>
                <a:r>
                  <a:rPr lang="en-US" altLang="zh-CN" sz="1728" dirty="0"/>
                  <a:t>,…, </a:t>
                </a:r>
                <a14:m>
                  <m:oMath xmlns:m="http://schemas.openxmlformats.org/officeDocument/2006/math">
                    <m:sSubSup>
                      <m:sSubSupPr>
                        <m:ctrlPr>
                          <a:rPr lang="en-US" altLang="zh-CN" sz="1728" i="1">
                            <a:latin typeface="Cambria Math" panose="02040503050406030204" pitchFamily="18" charset="0"/>
                          </a:rPr>
                        </m:ctrlPr>
                      </m:sSubSupPr>
                      <m:e>
                        <m:r>
                          <a:rPr lang="en-US" altLang="zh-CN" sz="1728" i="1">
                            <a:latin typeface="Cambria Math" panose="02040503050406030204" pitchFamily="18" charset="0"/>
                          </a:rPr>
                          <m:t>𝐼</m:t>
                        </m:r>
                      </m:e>
                      <m:sub>
                        <m:r>
                          <a:rPr lang="en-US" altLang="zh-CN" sz="1728" i="1">
                            <a:latin typeface="Cambria Math" panose="02040503050406030204" pitchFamily="18" charset="0"/>
                          </a:rPr>
                          <m:t>𝑆</m:t>
                        </m:r>
                      </m:sub>
                      <m:sup>
                        <m:r>
                          <a:rPr lang="en-US" altLang="zh-CN" sz="1728" i="1">
                            <a:latin typeface="Cambria Math" panose="02040503050406030204" pitchFamily="18" charset="0"/>
                          </a:rPr>
                          <m:t>𝑁</m:t>
                        </m:r>
                      </m:sup>
                    </m:sSubSup>
                    <m:r>
                      <a:rPr lang="en-US" altLang="zh-CN" sz="1728" i="1">
                        <a:latin typeface="Cambria Math" panose="02040503050406030204" pitchFamily="18" charset="0"/>
                      </a:rPr>
                      <m:t>]</m:t>
                    </m:r>
                  </m:oMath>
                </a14:m>
                <a:r>
                  <a:rPr lang="en-US" altLang="zh-CN" sz="1728" dirty="0"/>
                  <a:t>, a reference garment image </a:t>
                </a:r>
                <a14:m>
                  <m:oMath xmlns:m="http://schemas.openxmlformats.org/officeDocument/2006/math">
                    <m:sSub>
                      <m:sSubPr>
                        <m:ctrlPr>
                          <a:rPr lang="en-US" altLang="zh-CN" sz="1728" i="1">
                            <a:latin typeface="Cambria Math" panose="02040503050406030204" pitchFamily="18" charset="0"/>
                          </a:rPr>
                        </m:ctrlPr>
                      </m:sSubPr>
                      <m:e>
                        <m:r>
                          <a:rPr lang="en-US" altLang="zh-CN" sz="1728" i="1">
                            <a:latin typeface="Cambria Math" panose="02040503050406030204" pitchFamily="18" charset="0"/>
                          </a:rPr>
                          <m:t>𝐺</m:t>
                        </m:r>
                      </m:e>
                      <m:sub>
                        <m:r>
                          <a:rPr lang="en-US" altLang="zh-CN" sz="1728" i="1">
                            <a:latin typeface="Cambria Math" panose="02040503050406030204" pitchFamily="18" charset="0"/>
                          </a:rPr>
                          <m:t>𝑟𝑒𝑓</m:t>
                        </m:r>
                      </m:sub>
                    </m:sSub>
                  </m:oMath>
                </a14:m>
                <a:r>
                  <a:rPr lang="en-US" altLang="zh-CN" sz="1728" dirty="0"/>
                  <a:t> </a:t>
                </a:r>
                <a:endParaRPr lang="zh-CN" altLang="en-US" sz="1728" dirty="0"/>
              </a:p>
            </p:txBody>
          </p:sp>
        </mc:Choice>
        <mc:Fallback xmlns="">
          <p:sp>
            <p:nvSpPr>
              <p:cNvPr id="30" name="文本框 29">
                <a:extLst>
                  <a:ext uri="{FF2B5EF4-FFF2-40B4-BE49-F238E27FC236}">
                    <a16:creationId xmlns:a16="http://schemas.microsoft.com/office/drawing/2014/main" id="{DF26596F-D172-7BAB-562B-BA7E3D06AFB2}"/>
                  </a:ext>
                </a:extLst>
              </p:cNvPr>
              <p:cNvSpPr txBox="1">
                <a:spLocks noRot="1" noChangeAspect="1" noMove="1" noResize="1" noEditPoints="1" noAdjustHandles="1" noChangeArrowheads="1" noChangeShapeType="1" noTextEdit="1"/>
              </p:cNvSpPr>
              <p:nvPr/>
            </p:nvSpPr>
            <p:spPr>
              <a:xfrm>
                <a:off x="237634" y="1175659"/>
                <a:ext cx="6686831" cy="379848"/>
              </a:xfrm>
              <a:prstGeom prst="rect">
                <a:avLst/>
              </a:prstGeom>
              <a:blipFill>
                <a:blip r:embed="rId3"/>
                <a:stretch>
                  <a:fillRect l="-638" t="-3226" b="-19355"/>
                </a:stretch>
              </a:blipFill>
            </p:spPr>
            <p:txBody>
              <a:bodyPr/>
              <a:lstStyle/>
              <a:p>
                <a:r>
                  <a:rPr lang="zh-CN" altLang="en-US">
                    <a:noFill/>
                  </a:rPr>
                  <a:t> </a:t>
                </a:r>
              </a:p>
            </p:txBody>
          </p:sp>
        </mc:Fallback>
      </mc:AlternateContent>
      <p:pic>
        <p:nvPicPr>
          <p:cNvPr id="31" name="图片 30">
            <a:extLst>
              <a:ext uri="{FF2B5EF4-FFF2-40B4-BE49-F238E27FC236}">
                <a16:creationId xmlns:a16="http://schemas.microsoft.com/office/drawing/2014/main" id="{6105193F-F11E-FD74-D2F2-A08C2B18065F}"/>
              </a:ext>
            </a:extLst>
          </p:cNvPr>
          <p:cNvPicPr>
            <a:picLocks noChangeAspect="1"/>
          </p:cNvPicPr>
          <p:nvPr/>
        </p:nvPicPr>
        <p:blipFill>
          <a:blip r:embed="rId4"/>
          <a:stretch>
            <a:fillRect/>
          </a:stretch>
        </p:blipFill>
        <p:spPr>
          <a:xfrm>
            <a:off x="250011" y="2323472"/>
            <a:ext cx="5577335" cy="3274067"/>
          </a:xfrm>
          <a:prstGeom prst="rect">
            <a:avLst/>
          </a:prstGeom>
        </p:spPr>
      </p:pic>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8F938957-E228-B283-C402-8DB2016642A5}"/>
                  </a:ext>
                </a:extLst>
              </p:cNvPr>
              <p:cNvSpPr txBox="1"/>
              <p:nvPr/>
            </p:nvSpPr>
            <p:spPr>
              <a:xfrm>
                <a:off x="237634" y="1570106"/>
                <a:ext cx="6768346" cy="645687"/>
              </a:xfrm>
              <a:prstGeom prst="rect">
                <a:avLst/>
              </a:prstGeom>
              <a:noFill/>
            </p:spPr>
            <p:txBody>
              <a:bodyPr wrap="square" rtlCol="0">
                <a:spAutoFit/>
              </a:bodyPr>
              <a:lstStyle/>
              <a:p>
                <a:r>
                  <a:rPr lang="en-US" altLang="zh-CN" sz="1728" dirty="0">
                    <a:latin typeface="微软雅黑" panose="020B0503020204020204" pitchFamily="34" charset="-122"/>
                    <a:ea typeface="微软雅黑" panose="020B0503020204020204" pitchFamily="34" charset="-122"/>
                  </a:rPr>
                  <a:t>Output:</a:t>
                </a:r>
                <a:r>
                  <a:rPr lang="zh-CN" altLang="en-US" sz="1728" dirty="0">
                    <a:latin typeface="微软雅黑" panose="020B0503020204020204" pitchFamily="34" charset="-122"/>
                    <a:ea typeface="微软雅黑" panose="020B0503020204020204" pitchFamily="34" charset="-122"/>
                  </a:rPr>
                  <a:t> </a:t>
                </a:r>
                <a:r>
                  <a:rPr lang="en-US" altLang="zh-CN" sz="1728" dirty="0">
                    <a:latin typeface="微软雅黑" panose="020B0503020204020204" pitchFamily="34" charset="-122"/>
                    <a:ea typeface="微软雅黑" panose="020B0503020204020204" pitchFamily="34" charset="-122"/>
                  </a:rPr>
                  <a:t>a</a:t>
                </a:r>
                <a:r>
                  <a:rPr lang="zh-CN" altLang="en-US" sz="1728" dirty="0">
                    <a:latin typeface="微软雅黑" panose="020B0503020204020204" pitchFamily="34" charset="-122"/>
                    <a:ea typeface="微软雅黑" panose="020B0503020204020204" pitchFamily="34" charset="-122"/>
                  </a:rPr>
                  <a:t> </a:t>
                </a:r>
                <a:r>
                  <a:rPr lang="en-US" altLang="zh-CN" sz="1728" dirty="0">
                    <a:latin typeface="微软雅黑" panose="020B0503020204020204" pitchFamily="34" charset="-122"/>
                    <a:ea typeface="微软雅黑" panose="020B0503020204020204" pitchFamily="34" charset="-122"/>
                  </a:rPr>
                  <a:t>try-on</a:t>
                </a:r>
                <a:r>
                  <a:rPr lang="zh-CN" altLang="en-US" sz="1728" dirty="0">
                    <a:latin typeface="微软雅黑" panose="020B0503020204020204" pitchFamily="34" charset="-122"/>
                    <a:ea typeface="微软雅黑" panose="020B0503020204020204" pitchFamily="34" charset="-122"/>
                  </a:rPr>
                  <a:t> </a:t>
                </a:r>
                <a:r>
                  <a:rPr lang="en-US" altLang="zh-CN" sz="1728" dirty="0">
                    <a:latin typeface="微软雅黑" panose="020B0503020204020204" pitchFamily="34" charset="-122"/>
                    <a:ea typeface="微软雅黑" panose="020B0503020204020204" pitchFamily="34" charset="-122"/>
                  </a:rPr>
                  <a:t>video</a:t>
                </a:r>
                <a:r>
                  <a:rPr lang="zh-CN" altLang="en-US" sz="1728" dirty="0">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sz="1728" i="1">
                            <a:latin typeface="Cambria Math" panose="02040503050406030204" pitchFamily="18" charset="0"/>
                          </a:rPr>
                        </m:ctrlPr>
                      </m:sSubSupPr>
                      <m:e>
                        <m:r>
                          <a:rPr lang="en-US" altLang="zh-CN" sz="1728" i="1">
                            <a:latin typeface="Cambria Math" panose="02040503050406030204" pitchFamily="18" charset="0"/>
                          </a:rPr>
                          <m:t>𝐼</m:t>
                        </m:r>
                      </m:e>
                      <m:sub>
                        <m:r>
                          <a:rPr lang="en-US" altLang="zh-CN" sz="1728" i="1">
                            <a:latin typeface="Cambria Math" panose="02040503050406030204" pitchFamily="18" charset="0"/>
                          </a:rPr>
                          <m:t>𝑇</m:t>
                        </m:r>
                      </m:sub>
                      <m:sup>
                        <m:r>
                          <a:rPr lang="en-US" altLang="zh-CN" sz="1728" i="1">
                            <a:latin typeface="Cambria Math" panose="02040503050406030204" pitchFamily="18" charset="0"/>
                          </a:rPr>
                          <m:t>1:</m:t>
                        </m:r>
                        <m:r>
                          <a:rPr lang="en-US" altLang="zh-CN" sz="1728" i="1">
                            <a:latin typeface="Cambria Math" panose="02040503050406030204" pitchFamily="18" charset="0"/>
                          </a:rPr>
                          <m:t>𝑁</m:t>
                        </m:r>
                      </m:sup>
                    </m:sSubSup>
                    <m:r>
                      <a:rPr lang="en-US" altLang="zh-CN" sz="1728" i="1">
                        <a:latin typeface="Cambria Math" panose="02040503050406030204" pitchFamily="18" charset="0"/>
                      </a:rPr>
                      <m:t>=[</m:t>
                    </m:r>
                    <m:sSubSup>
                      <m:sSubSupPr>
                        <m:ctrlPr>
                          <a:rPr lang="en-US" altLang="zh-CN" sz="1728" i="1">
                            <a:latin typeface="Cambria Math" panose="02040503050406030204" pitchFamily="18" charset="0"/>
                          </a:rPr>
                        </m:ctrlPr>
                      </m:sSubSupPr>
                      <m:e>
                        <m:r>
                          <a:rPr lang="en-US" altLang="zh-CN" sz="1728" i="1">
                            <a:latin typeface="Cambria Math" panose="02040503050406030204" pitchFamily="18" charset="0"/>
                          </a:rPr>
                          <m:t>𝐼</m:t>
                        </m:r>
                      </m:e>
                      <m:sub>
                        <m:r>
                          <a:rPr lang="en-US" altLang="zh-CN" sz="1728" i="1">
                            <a:latin typeface="Cambria Math" panose="02040503050406030204" pitchFamily="18" charset="0"/>
                          </a:rPr>
                          <m:t>𝑇</m:t>
                        </m:r>
                      </m:sub>
                      <m:sup>
                        <m:r>
                          <a:rPr lang="en-US" altLang="zh-CN" sz="1728" i="1">
                            <a:latin typeface="Cambria Math" panose="02040503050406030204" pitchFamily="18" charset="0"/>
                          </a:rPr>
                          <m:t>1</m:t>
                        </m:r>
                      </m:sup>
                    </m:sSubSup>
                  </m:oMath>
                </a14:m>
                <a:r>
                  <a:rPr lang="en-US" altLang="zh-CN" sz="1728" dirty="0">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sz="1728" i="1">
                            <a:latin typeface="Cambria Math" panose="02040503050406030204" pitchFamily="18" charset="0"/>
                          </a:rPr>
                        </m:ctrlPr>
                      </m:sSubSupPr>
                      <m:e>
                        <m:r>
                          <a:rPr lang="en-US" altLang="zh-CN" sz="1728" i="1">
                            <a:latin typeface="Cambria Math" panose="02040503050406030204" pitchFamily="18" charset="0"/>
                          </a:rPr>
                          <m:t>𝐼</m:t>
                        </m:r>
                      </m:e>
                      <m:sub>
                        <m:r>
                          <a:rPr lang="en-US" altLang="zh-CN" sz="1728" i="1">
                            <a:latin typeface="Cambria Math" panose="02040503050406030204" pitchFamily="18" charset="0"/>
                          </a:rPr>
                          <m:t>𝑇</m:t>
                        </m:r>
                      </m:sub>
                      <m:sup>
                        <m:r>
                          <a:rPr lang="en-US" altLang="zh-CN" sz="1728" i="1">
                            <a:latin typeface="Cambria Math" panose="02040503050406030204" pitchFamily="18" charset="0"/>
                          </a:rPr>
                          <m:t>𝑁</m:t>
                        </m:r>
                      </m:sup>
                    </m:sSubSup>
                    <m:r>
                      <a:rPr lang="en-US" altLang="zh-CN" sz="1728" i="1">
                        <a:latin typeface="Cambria Math" panose="02040503050406030204" pitchFamily="18" charset="0"/>
                      </a:rPr>
                      <m:t>]</m:t>
                    </m:r>
                  </m:oMath>
                </a14:m>
                <a:r>
                  <a:rPr lang="en-US" altLang="zh-CN" sz="1728" dirty="0">
                    <a:latin typeface="微软雅黑" panose="020B0503020204020204" pitchFamily="34" charset="-122"/>
                    <a:ea typeface="微软雅黑" panose="020B0503020204020204" pitchFamily="34" charset="-122"/>
                  </a:rPr>
                  <a:t>, </a:t>
                </a:r>
                <a:r>
                  <a:rPr lang="zh-CN" altLang="en-US" sz="1728" dirty="0">
                    <a:latin typeface="微软雅黑" panose="020B0503020204020204" pitchFamily="34" charset="-122"/>
                    <a:ea typeface="微软雅黑" panose="020B0503020204020204" pitchFamily="34" charset="-122"/>
                  </a:rPr>
                  <a:t>在视频中</a:t>
                </a:r>
                <a:r>
                  <a:rPr lang="en-US" altLang="zh-CN" sz="1728" dirty="0">
                    <a:latin typeface="微软雅黑" panose="020B0503020204020204" pitchFamily="34" charset="-122"/>
                    <a:ea typeface="微软雅黑" panose="020B0503020204020204" pitchFamily="34" charset="-122"/>
                  </a:rPr>
                  <a:t>person</a:t>
                </a:r>
                <a:r>
                  <a:rPr lang="zh-CN" altLang="en-US" sz="1728" dirty="0">
                    <a:latin typeface="微软雅黑" panose="020B0503020204020204" pitchFamily="34" charset="-122"/>
                    <a:ea typeface="微软雅黑" panose="020B0503020204020204" pitchFamily="34" charset="-122"/>
                  </a:rPr>
                  <a:t>服装换成</a:t>
                </a:r>
                <a:r>
                  <a:rPr lang="en-US" altLang="zh-CN" sz="1728"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1728" i="1">
                            <a:latin typeface="Cambria Math" panose="02040503050406030204" pitchFamily="18" charset="0"/>
                          </a:rPr>
                        </m:ctrlPr>
                      </m:sSubPr>
                      <m:e>
                        <m:r>
                          <a:rPr lang="en-US" altLang="zh-CN" sz="1728" i="1">
                            <a:latin typeface="Cambria Math" panose="02040503050406030204" pitchFamily="18" charset="0"/>
                          </a:rPr>
                          <m:t>𝐺</m:t>
                        </m:r>
                      </m:e>
                      <m:sub>
                        <m:r>
                          <a:rPr lang="en-US" altLang="zh-CN" sz="1728" i="1">
                            <a:latin typeface="Cambria Math" panose="02040503050406030204" pitchFamily="18" charset="0"/>
                          </a:rPr>
                          <m:t>𝑟𝑒𝑓</m:t>
                        </m:r>
                      </m:sub>
                    </m:sSub>
                    <m:r>
                      <a:rPr lang="zh-CN" altLang="en-US" sz="1728" i="1">
                        <a:latin typeface="Cambria Math" panose="02040503050406030204" pitchFamily="18" charset="0"/>
                      </a:rPr>
                      <m:t>，</m:t>
                    </m:r>
                  </m:oMath>
                </a14:m>
                <a:r>
                  <a:rPr lang="zh-CN" altLang="en-US" sz="1728" dirty="0">
                    <a:latin typeface="微软雅黑" panose="020B0503020204020204" pitchFamily="34" charset="-122"/>
                    <a:ea typeface="微软雅黑" panose="020B0503020204020204" pitchFamily="34" charset="-122"/>
                  </a:rPr>
                  <a:t>其他区域保持和</a:t>
                </a:r>
                <a14:m>
                  <m:oMath xmlns:m="http://schemas.openxmlformats.org/officeDocument/2006/math">
                    <m:sSubSup>
                      <m:sSubSupPr>
                        <m:ctrlPr>
                          <a:rPr lang="en-US" altLang="zh-CN" sz="1728" i="1">
                            <a:latin typeface="Cambria Math" panose="02040503050406030204" pitchFamily="18" charset="0"/>
                          </a:rPr>
                        </m:ctrlPr>
                      </m:sSubSupPr>
                      <m:e>
                        <m:r>
                          <a:rPr lang="en-US" altLang="zh-CN" sz="1728" i="1">
                            <a:latin typeface="Cambria Math" panose="02040503050406030204" pitchFamily="18" charset="0"/>
                          </a:rPr>
                          <m:t>𝐼</m:t>
                        </m:r>
                      </m:e>
                      <m:sub>
                        <m:r>
                          <a:rPr lang="en-US" altLang="zh-CN" sz="1728" i="1">
                            <a:latin typeface="Cambria Math" panose="02040503050406030204" pitchFamily="18" charset="0"/>
                          </a:rPr>
                          <m:t>𝑆</m:t>
                        </m:r>
                      </m:sub>
                      <m:sup>
                        <m:r>
                          <a:rPr lang="en-US" altLang="zh-CN" sz="1728" i="1">
                            <a:latin typeface="Cambria Math" panose="02040503050406030204" pitchFamily="18" charset="0"/>
                          </a:rPr>
                          <m:t>1:</m:t>
                        </m:r>
                        <m:r>
                          <a:rPr lang="en-US" altLang="zh-CN" sz="1728" i="1">
                            <a:latin typeface="Cambria Math" panose="02040503050406030204" pitchFamily="18" charset="0"/>
                          </a:rPr>
                          <m:t>𝑁</m:t>
                        </m:r>
                      </m:sup>
                    </m:sSubSup>
                  </m:oMath>
                </a14:m>
                <a:r>
                  <a:rPr lang="en-US" altLang="zh-CN" sz="1728" dirty="0">
                    <a:latin typeface="微软雅黑" panose="020B0503020204020204" pitchFamily="34" charset="-122"/>
                    <a:ea typeface="微软雅黑" panose="020B0503020204020204" pitchFamily="34" charset="-122"/>
                  </a:rPr>
                  <a:t> </a:t>
                </a:r>
                <a:r>
                  <a:rPr lang="zh-CN" altLang="en-US" sz="1728" dirty="0">
                    <a:latin typeface="微软雅黑" panose="020B0503020204020204" pitchFamily="34" charset="-122"/>
                    <a:ea typeface="微软雅黑" panose="020B0503020204020204" pitchFamily="34" charset="-122"/>
                  </a:rPr>
                  <a:t>一致</a:t>
                </a:r>
              </a:p>
            </p:txBody>
          </p:sp>
        </mc:Choice>
        <mc:Fallback xmlns="">
          <p:sp>
            <p:nvSpPr>
              <p:cNvPr id="32" name="文本框 31">
                <a:extLst>
                  <a:ext uri="{FF2B5EF4-FFF2-40B4-BE49-F238E27FC236}">
                    <a16:creationId xmlns:a16="http://schemas.microsoft.com/office/drawing/2014/main" id="{8F938957-E228-B283-C402-8DB2016642A5}"/>
                  </a:ext>
                </a:extLst>
              </p:cNvPr>
              <p:cNvSpPr txBox="1">
                <a:spLocks noRot="1" noChangeAspect="1" noMove="1" noResize="1" noEditPoints="1" noAdjustHandles="1" noChangeArrowheads="1" noChangeShapeType="1" noTextEdit="1"/>
              </p:cNvSpPr>
              <p:nvPr/>
            </p:nvSpPr>
            <p:spPr>
              <a:xfrm>
                <a:off x="237634" y="1570106"/>
                <a:ext cx="6768346" cy="645687"/>
              </a:xfrm>
              <a:prstGeom prst="rect">
                <a:avLst/>
              </a:prstGeom>
              <a:blipFill>
                <a:blip r:embed="rId5"/>
                <a:stretch>
                  <a:fillRect l="-631" t="-3810" r="-450" b="-104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0BFA7F04-3ED4-28E1-9C19-415FD7F4EFFF}"/>
                  </a:ext>
                </a:extLst>
              </p:cNvPr>
              <p:cNvSpPr txBox="1"/>
              <p:nvPr/>
            </p:nvSpPr>
            <p:spPr>
              <a:xfrm>
                <a:off x="544863" y="2408513"/>
                <a:ext cx="458138" cy="2809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𝐺</m:t>
                          </m:r>
                        </m:e>
                        <m:sub>
                          <m:r>
                            <a:rPr lang="en-US" altLang="zh-CN" sz="1134" i="1">
                              <a:latin typeface="Cambria Math" panose="02040503050406030204" pitchFamily="18" charset="0"/>
                            </a:rPr>
                            <m:t>𝑟𝑒𝑓</m:t>
                          </m:r>
                        </m:sub>
                      </m:sSub>
                    </m:oMath>
                  </m:oMathPara>
                </a14:m>
                <a:endParaRPr lang="zh-CN" altLang="en-US" sz="1134" dirty="0"/>
              </a:p>
            </p:txBody>
          </p:sp>
        </mc:Choice>
        <mc:Fallback xmlns="">
          <p:sp>
            <p:nvSpPr>
              <p:cNvPr id="33" name="文本框 32">
                <a:extLst>
                  <a:ext uri="{FF2B5EF4-FFF2-40B4-BE49-F238E27FC236}">
                    <a16:creationId xmlns:a16="http://schemas.microsoft.com/office/drawing/2014/main" id="{0BFA7F04-3ED4-28E1-9C19-415FD7F4EFFF}"/>
                  </a:ext>
                </a:extLst>
              </p:cNvPr>
              <p:cNvSpPr txBox="1">
                <a:spLocks noRot="1" noChangeAspect="1" noMove="1" noResize="1" noEditPoints="1" noAdjustHandles="1" noChangeArrowheads="1" noChangeShapeType="1" noTextEdit="1"/>
              </p:cNvSpPr>
              <p:nvPr/>
            </p:nvSpPr>
            <p:spPr>
              <a:xfrm>
                <a:off x="544863" y="2408513"/>
                <a:ext cx="458138" cy="280974"/>
              </a:xfrm>
              <a:prstGeom prst="rect">
                <a:avLst/>
              </a:prstGeom>
              <a:blipFill>
                <a:blip r:embed="rId6"/>
                <a:stretch>
                  <a:fillRect b="-21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D7C80627-1562-71D3-595A-E1CBE93BA2C8}"/>
                  </a:ext>
                </a:extLst>
              </p:cNvPr>
              <p:cNvSpPr txBox="1"/>
              <p:nvPr/>
            </p:nvSpPr>
            <p:spPr>
              <a:xfrm>
                <a:off x="365509" y="3531402"/>
                <a:ext cx="614558" cy="2668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𝑆</m:t>
                          </m:r>
                        </m:sub>
                      </m:sSub>
                    </m:oMath>
                  </m:oMathPara>
                </a14:m>
                <a:endParaRPr lang="zh-CN" altLang="en-US" sz="1134" dirty="0"/>
              </a:p>
            </p:txBody>
          </p:sp>
        </mc:Choice>
        <mc:Fallback xmlns="">
          <p:sp>
            <p:nvSpPr>
              <p:cNvPr id="34" name="文本框 33">
                <a:extLst>
                  <a:ext uri="{FF2B5EF4-FFF2-40B4-BE49-F238E27FC236}">
                    <a16:creationId xmlns:a16="http://schemas.microsoft.com/office/drawing/2014/main" id="{D7C80627-1562-71D3-595A-E1CBE93BA2C8}"/>
                  </a:ext>
                </a:extLst>
              </p:cNvPr>
              <p:cNvSpPr txBox="1">
                <a:spLocks noRot="1" noChangeAspect="1" noMove="1" noResize="1" noEditPoints="1" noAdjustHandles="1" noChangeArrowheads="1" noChangeShapeType="1" noTextEdit="1"/>
              </p:cNvSpPr>
              <p:nvPr/>
            </p:nvSpPr>
            <p:spPr>
              <a:xfrm>
                <a:off x="365509" y="3531402"/>
                <a:ext cx="614558" cy="266868"/>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A5DCB4BB-1327-CC2A-0A6D-73006F63E36C}"/>
                  </a:ext>
                </a:extLst>
              </p:cNvPr>
              <p:cNvSpPr txBox="1"/>
              <p:nvPr/>
            </p:nvSpPr>
            <p:spPr>
              <a:xfrm>
                <a:off x="863016" y="3531402"/>
                <a:ext cx="391870" cy="2668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𝑎</m:t>
                          </m:r>
                        </m:sub>
                      </m:sSub>
                    </m:oMath>
                  </m:oMathPara>
                </a14:m>
                <a:endParaRPr lang="zh-CN" altLang="en-US" sz="1134" dirty="0"/>
              </a:p>
            </p:txBody>
          </p:sp>
        </mc:Choice>
        <mc:Fallback xmlns="">
          <p:sp>
            <p:nvSpPr>
              <p:cNvPr id="35" name="文本框 34">
                <a:extLst>
                  <a:ext uri="{FF2B5EF4-FFF2-40B4-BE49-F238E27FC236}">
                    <a16:creationId xmlns:a16="http://schemas.microsoft.com/office/drawing/2014/main" id="{A5DCB4BB-1327-CC2A-0A6D-73006F63E36C}"/>
                  </a:ext>
                </a:extLst>
              </p:cNvPr>
              <p:cNvSpPr txBox="1">
                <a:spLocks noRot="1" noChangeAspect="1" noMove="1" noResize="1" noEditPoints="1" noAdjustHandles="1" noChangeArrowheads="1" noChangeShapeType="1" noTextEdit="1"/>
              </p:cNvSpPr>
              <p:nvPr/>
            </p:nvSpPr>
            <p:spPr>
              <a:xfrm>
                <a:off x="863016" y="3531402"/>
                <a:ext cx="391870" cy="266868"/>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4B0F98F4-CDD7-EAEE-5002-158383FF7CDA}"/>
                  </a:ext>
                </a:extLst>
              </p:cNvPr>
              <p:cNvSpPr txBox="1"/>
              <p:nvPr/>
            </p:nvSpPr>
            <p:spPr>
              <a:xfrm>
                <a:off x="1319807" y="3531402"/>
                <a:ext cx="450892" cy="2668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𝑚</m:t>
                          </m:r>
                        </m:sub>
                      </m:sSub>
                    </m:oMath>
                  </m:oMathPara>
                </a14:m>
                <a:endParaRPr lang="zh-CN" altLang="en-US" sz="1134" dirty="0"/>
              </a:p>
            </p:txBody>
          </p:sp>
        </mc:Choice>
        <mc:Fallback xmlns="">
          <p:sp>
            <p:nvSpPr>
              <p:cNvPr id="36" name="文本框 35">
                <a:extLst>
                  <a:ext uri="{FF2B5EF4-FFF2-40B4-BE49-F238E27FC236}">
                    <a16:creationId xmlns:a16="http://schemas.microsoft.com/office/drawing/2014/main" id="{4B0F98F4-CDD7-EAEE-5002-158383FF7CDA}"/>
                  </a:ext>
                </a:extLst>
              </p:cNvPr>
              <p:cNvSpPr txBox="1">
                <a:spLocks noRot="1" noChangeAspect="1" noMove="1" noResize="1" noEditPoints="1" noAdjustHandles="1" noChangeArrowheads="1" noChangeShapeType="1" noTextEdit="1"/>
              </p:cNvSpPr>
              <p:nvPr/>
            </p:nvSpPr>
            <p:spPr>
              <a:xfrm>
                <a:off x="1319807" y="3531402"/>
                <a:ext cx="450892" cy="266868"/>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60915131-7E45-650A-3A35-2BEB1392E336}"/>
                  </a:ext>
                </a:extLst>
              </p:cNvPr>
              <p:cNvSpPr txBox="1"/>
              <p:nvPr/>
            </p:nvSpPr>
            <p:spPr>
              <a:xfrm>
                <a:off x="399358" y="4663060"/>
                <a:ext cx="255122" cy="2803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𝑝</m:t>
                          </m:r>
                        </m:sub>
                      </m:sSub>
                    </m:oMath>
                  </m:oMathPara>
                </a14:m>
                <a:endParaRPr lang="zh-CN" altLang="en-US" sz="1134" dirty="0"/>
              </a:p>
            </p:txBody>
          </p:sp>
        </mc:Choice>
        <mc:Fallback xmlns="">
          <p:sp>
            <p:nvSpPr>
              <p:cNvPr id="37" name="文本框 36">
                <a:extLst>
                  <a:ext uri="{FF2B5EF4-FFF2-40B4-BE49-F238E27FC236}">
                    <a16:creationId xmlns:a16="http://schemas.microsoft.com/office/drawing/2014/main" id="{60915131-7E45-650A-3A35-2BEB1392E336}"/>
                  </a:ext>
                </a:extLst>
              </p:cNvPr>
              <p:cNvSpPr txBox="1">
                <a:spLocks noRot="1" noChangeAspect="1" noMove="1" noResize="1" noEditPoints="1" noAdjustHandles="1" noChangeArrowheads="1" noChangeShapeType="1" noTextEdit="1"/>
              </p:cNvSpPr>
              <p:nvPr/>
            </p:nvSpPr>
            <p:spPr>
              <a:xfrm>
                <a:off x="399358" y="4663060"/>
                <a:ext cx="255122" cy="280398"/>
              </a:xfrm>
              <a:prstGeom prst="rect">
                <a:avLst/>
              </a:prstGeom>
              <a:blipFill>
                <a:blip r:embed="rId10"/>
                <a:stretch>
                  <a:fillRect/>
                </a:stretch>
              </a:blipFill>
            </p:spPr>
            <p:txBody>
              <a:bodyPr/>
              <a:lstStyle/>
              <a:p>
                <a:r>
                  <a:rPr lang="zh-CN" altLang="en-US">
                    <a:noFill/>
                  </a:rPr>
                  <a:t> </a:t>
                </a:r>
              </a:p>
            </p:txBody>
          </p:sp>
        </mc:Fallback>
      </mc:AlternateContent>
      <p:grpSp>
        <p:nvGrpSpPr>
          <p:cNvPr id="41" name="组合 40">
            <a:extLst>
              <a:ext uri="{FF2B5EF4-FFF2-40B4-BE49-F238E27FC236}">
                <a16:creationId xmlns:a16="http://schemas.microsoft.com/office/drawing/2014/main" id="{C768643B-FFE8-0276-BA37-2A6FB6F99348}"/>
              </a:ext>
            </a:extLst>
          </p:cNvPr>
          <p:cNvGrpSpPr/>
          <p:nvPr/>
        </p:nvGrpSpPr>
        <p:grpSpPr>
          <a:xfrm>
            <a:off x="5862369" y="2205592"/>
            <a:ext cx="3271311" cy="1768052"/>
            <a:chOff x="8668837" y="1707167"/>
            <a:chExt cx="3462468" cy="1871367"/>
          </a:xfrm>
        </p:grpSpPr>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6D05F72C-DA90-CDD6-8A2D-4B740ABD8D65}"/>
                    </a:ext>
                  </a:extLst>
                </p:cNvPr>
                <p:cNvSpPr txBox="1"/>
                <p:nvPr/>
              </p:nvSpPr>
              <p:spPr>
                <a:xfrm>
                  <a:off x="8668837" y="1707167"/>
                  <a:ext cx="2384539" cy="304926"/>
                </a:xfrm>
                <a:prstGeom prst="rect">
                  <a:avLst/>
                </a:prstGeom>
                <a:noFill/>
              </p:spPr>
              <p:txBody>
                <a:bodyPr wrap="square">
                  <a:spAutoFit/>
                </a:bodyPr>
                <a:lstStyle/>
                <a:p>
                  <a:r>
                    <a:rPr lang="zh-CN" altLang="en-US" sz="1134" dirty="0">
                      <a:latin typeface="微软雅黑" panose="020B0503020204020204" pitchFamily="34" charset="-122"/>
                      <a:ea typeface="微软雅黑" panose="020B0503020204020204" pitchFamily="34" charset="-122"/>
                    </a:rPr>
                    <a:t>服装</a:t>
                  </a:r>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  </m:t>
                          </m:r>
                          <m:r>
                            <a:rPr lang="en-US" altLang="zh-CN" sz="1134" i="1">
                              <a:latin typeface="Cambria Math" panose="02040503050406030204" pitchFamily="18" charset="0"/>
                            </a:rPr>
                            <m:t>𝐺</m:t>
                          </m:r>
                        </m:e>
                        <m:sub>
                          <m:r>
                            <a:rPr lang="en-US" altLang="zh-CN" sz="1134" i="1">
                              <a:latin typeface="Cambria Math" panose="02040503050406030204" pitchFamily="18" charset="0"/>
                            </a:rPr>
                            <m:t>𝑟𝑒𝑓</m:t>
                          </m:r>
                        </m:sub>
                      </m:sSub>
                      <m:r>
                        <a:rPr lang="en-US" altLang="zh-CN" sz="1134" i="1">
                          <a:latin typeface="Cambria Math" panose="02040503050406030204" pitchFamily="18" charset="0"/>
                          <a:ea typeface="Cambria Math" panose="02040503050406030204" pitchFamily="18" charset="0"/>
                        </a:rPr>
                        <m:t>∈</m:t>
                      </m:r>
                      <m:sSup>
                        <m:sSupPr>
                          <m:ctrlPr>
                            <a:rPr lang="en-US" altLang="zh-CN" sz="1134" i="1">
                              <a:latin typeface="Cambria Math" panose="02040503050406030204" pitchFamily="18" charset="0"/>
                              <a:ea typeface="Cambria Math" panose="02040503050406030204" pitchFamily="18" charset="0"/>
                            </a:rPr>
                          </m:ctrlPr>
                        </m:sSupPr>
                        <m:e>
                          <m:r>
                            <a:rPr lang="en-US" altLang="zh-CN" sz="1134" i="1">
                              <a:latin typeface="Cambria Math" panose="02040503050406030204" pitchFamily="18" charset="0"/>
                              <a:ea typeface="Cambria Math" panose="02040503050406030204" pitchFamily="18" charset="0"/>
                            </a:rPr>
                            <m:t>ℝ</m:t>
                          </m:r>
                        </m:e>
                        <m:sup>
                          <m:r>
                            <a:rPr lang="en-US" altLang="zh-CN" sz="1134" i="1">
                              <a:latin typeface="Cambria Math" panose="02040503050406030204" pitchFamily="18" charset="0"/>
                              <a:ea typeface="Cambria Math" panose="02040503050406030204" pitchFamily="18" charset="0"/>
                            </a:rPr>
                            <m:t>3×</m:t>
                          </m:r>
                          <m:r>
                            <m:rPr>
                              <m:sty m:val="p"/>
                            </m:rPr>
                            <a:rPr lang="en-US" altLang="zh-CN" sz="1134" i="1">
                              <a:latin typeface="Cambria Math" panose="02040503050406030204" pitchFamily="18" charset="0"/>
                              <a:ea typeface="Cambria Math" panose="02040503050406030204" pitchFamily="18" charset="0"/>
                            </a:rPr>
                            <m:t>H</m:t>
                          </m:r>
                          <m:r>
                            <a:rPr lang="en-US" altLang="zh-CN" sz="1134" i="1">
                              <a:latin typeface="Cambria Math" panose="02040503050406030204" pitchFamily="18" charset="0"/>
                              <a:ea typeface="Cambria Math" panose="02040503050406030204" pitchFamily="18" charset="0"/>
                            </a:rPr>
                            <m:t>×</m:t>
                          </m:r>
                          <m:r>
                            <m:rPr>
                              <m:sty m:val="p"/>
                            </m:rPr>
                            <a:rPr lang="en-US" altLang="zh-CN" sz="1134" i="1">
                              <a:latin typeface="Cambria Math" panose="02040503050406030204" pitchFamily="18" charset="0"/>
                              <a:ea typeface="Cambria Math" panose="02040503050406030204" pitchFamily="18" charset="0"/>
                            </a:rPr>
                            <m:t>W</m:t>
                          </m:r>
                        </m:sup>
                      </m:sSup>
                    </m:oMath>
                  </a14:m>
                  <a:r>
                    <a:rPr lang="en-US" altLang="zh-CN" sz="1134" dirty="0">
                      <a:latin typeface="微软雅黑" panose="020B0503020204020204" pitchFamily="34" charset="-122"/>
                      <a:ea typeface="微软雅黑" panose="020B0503020204020204" pitchFamily="34" charset="-122"/>
                    </a:rPr>
                    <a:t> </a:t>
                  </a:r>
                  <a:endParaRPr lang="zh-CN" altLang="en-US" sz="1134" dirty="0">
                    <a:latin typeface="微软雅黑" panose="020B0503020204020204" pitchFamily="34" charset="-122"/>
                    <a:ea typeface="微软雅黑" panose="020B0503020204020204" pitchFamily="34" charset="-122"/>
                  </a:endParaRPr>
                </a:p>
              </p:txBody>
            </p:sp>
          </mc:Choice>
          <mc:Fallback xmlns="">
            <p:sp>
              <p:nvSpPr>
                <p:cNvPr id="42" name="文本框 41">
                  <a:extLst>
                    <a:ext uri="{FF2B5EF4-FFF2-40B4-BE49-F238E27FC236}">
                      <a16:creationId xmlns:a16="http://schemas.microsoft.com/office/drawing/2014/main" id="{6D05F72C-DA90-CDD6-8A2D-4B740ABD8D65}"/>
                    </a:ext>
                  </a:extLst>
                </p:cNvPr>
                <p:cNvSpPr txBox="1">
                  <a:spLocks noRot="1" noChangeAspect="1" noMove="1" noResize="1" noEditPoints="1" noAdjustHandles="1" noChangeArrowheads="1" noChangeShapeType="1" noTextEdit="1"/>
                </p:cNvSpPr>
                <p:nvPr/>
              </p:nvSpPr>
              <p:spPr>
                <a:xfrm>
                  <a:off x="8668837" y="1707167"/>
                  <a:ext cx="2384539" cy="304926"/>
                </a:xfrm>
                <a:prstGeom prst="rect">
                  <a:avLst/>
                </a:prstGeom>
                <a:blipFill>
                  <a:blip r:embed="rId11"/>
                  <a:stretch>
                    <a:fillRect b="-106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03C782D7-54AE-C1E2-B1B1-E5B25F25B0C2}"/>
                    </a:ext>
                  </a:extLst>
                </p:cNvPr>
                <p:cNvSpPr txBox="1"/>
                <p:nvPr/>
              </p:nvSpPr>
              <p:spPr>
                <a:xfrm>
                  <a:off x="8668837" y="2119704"/>
                  <a:ext cx="2856040" cy="285856"/>
                </a:xfrm>
                <a:prstGeom prst="rect">
                  <a:avLst/>
                </a:prstGeom>
                <a:noFill/>
              </p:spPr>
              <p:txBody>
                <a:bodyPr wrap="square">
                  <a:spAutoFit/>
                </a:bodyPr>
                <a:lstStyle/>
                <a:p>
                  <a:r>
                    <a:rPr lang="zh-CN" altLang="en-US" sz="1134" dirty="0">
                      <a:latin typeface="微软雅黑" panose="020B0503020204020204" pitchFamily="34" charset="-122"/>
                      <a:ea typeface="微软雅黑" panose="020B0503020204020204" pitchFamily="34" charset="-122"/>
                    </a:rPr>
                    <a:t>源视频</a:t>
                  </a:r>
                  <a14:m>
                    <m:oMath xmlns:m="http://schemas.openxmlformats.org/officeDocument/2006/math">
                      <m:r>
                        <a:rPr lang="en-US" altLang="zh-CN" sz="1134" i="1">
                          <a:latin typeface="Cambria Math" panose="02040503050406030204" pitchFamily="18" charset="0"/>
                        </a:rPr>
                        <m:t> </m:t>
                      </m:r>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𝑆</m:t>
                          </m:r>
                        </m:sub>
                      </m:sSub>
                      <m:r>
                        <a:rPr lang="en-US" altLang="zh-CN" sz="1134" i="1">
                          <a:latin typeface="Cambria Math" panose="02040503050406030204" pitchFamily="18" charset="0"/>
                          <a:ea typeface="Cambria Math" panose="02040503050406030204" pitchFamily="18" charset="0"/>
                        </a:rPr>
                        <m:t>∈</m:t>
                      </m:r>
                      <m:sSup>
                        <m:sSupPr>
                          <m:ctrlPr>
                            <a:rPr lang="en-US" altLang="zh-CN" sz="1134" i="1">
                              <a:latin typeface="Cambria Math" panose="02040503050406030204" pitchFamily="18" charset="0"/>
                              <a:ea typeface="Cambria Math" panose="02040503050406030204" pitchFamily="18" charset="0"/>
                            </a:rPr>
                          </m:ctrlPr>
                        </m:sSupPr>
                        <m:e>
                          <m:r>
                            <a:rPr lang="en-US" altLang="zh-CN" sz="1134" i="1">
                              <a:latin typeface="Cambria Math" panose="02040503050406030204" pitchFamily="18" charset="0"/>
                              <a:ea typeface="Cambria Math" panose="02040503050406030204" pitchFamily="18" charset="0"/>
                            </a:rPr>
                            <m:t>ℝ</m:t>
                          </m:r>
                        </m:e>
                        <m:sup>
                          <m:r>
                            <a:rPr lang="en-US" altLang="zh-CN" sz="1134" i="1">
                              <a:latin typeface="Cambria Math" panose="02040503050406030204" pitchFamily="18" charset="0"/>
                              <a:ea typeface="Cambria Math" panose="02040503050406030204" pitchFamily="18" charset="0"/>
                            </a:rPr>
                            <m:t>3×</m:t>
                          </m:r>
                          <m:r>
                            <a:rPr lang="en-US" altLang="zh-CN" sz="1134" i="1">
                              <a:latin typeface="Cambria Math" panose="02040503050406030204" pitchFamily="18" charset="0"/>
                              <a:ea typeface="Cambria Math" panose="02040503050406030204" pitchFamily="18" charset="0"/>
                            </a:rPr>
                            <m:t>𝐹</m:t>
                          </m:r>
                          <m:r>
                            <a:rPr lang="en-US" altLang="zh-CN" sz="1134" i="1">
                              <a:latin typeface="Cambria Math" panose="02040503050406030204" pitchFamily="18" charset="0"/>
                              <a:ea typeface="Cambria Math" panose="02040503050406030204" pitchFamily="18" charset="0"/>
                            </a:rPr>
                            <m:t>×</m:t>
                          </m:r>
                          <m:r>
                            <m:rPr>
                              <m:sty m:val="p"/>
                            </m:rPr>
                            <a:rPr lang="en-US" altLang="zh-CN" sz="1134" i="1">
                              <a:latin typeface="Cambria Math" panose="02040503050406030204" pitchFamily="18" charset="0"/>
                              <a:ea typeface="Cambria Math" panose="02040503050406030204" pitchFamily="18" charset="0"/>
                            </a:rPr>
                            <m:t>H</m:t>
                          </m:r>
                          <m:r>
                            <a:rPr lang="en-US" altLang="zh-CN" sz="1134" i="1">
                              <a:latin typeface="Cambria Math" panose="02040503050406030204" pitchFamily="18" charset="0"/>
                              <a:ea typeface="Cambria Math" panose="02040503050406030204" pitchFamily="18" charset="0"/>
                            </a:rPr>
                            <m:t>×</m:t>
                          </m:r>
                          <m:r>
                            <m:rPr>
                              <m:sty m:val="p"/>
                            </m:rPr>
                            <a:rPr lang="en-US" altLang="zh-CN" sz="1134" i="1">
                              <a:latin typeface="Cambria Math" panose="02040503050406030204" pitchFamily="18" charset="0"/>
                              <a:ea typeface="Cambria Math" panose="02040503050406030204" pitchFamily="18" charset="0"/>
                            </a:rPr>
                            <m:t>W</m:t>
                          </m:r>
                        </m:sup>
                      </m:sSup>
                    </m:oMath>
                  </a14:m>
                  <a:r>
                    <a:rPr lang="en-US" altLang="zh-CN" sz="1134" dirty="0">
                      <a:latin typeface="微软雅黑" panose="020B0503020204020204" pitchFamily="34" charset="-122"/>
                      <a:ea typeface="微软雅黑" panose="020B0503020204020204" pitchFamily="34" charset="-122"/>
                    </a:rPr>
                    <a:t> </a:t>
                  </a:r>
                  <a:endParaRPr lang="zh-CN" altLang="en-US" sz="1134" dirty="0">
                    <a:latin typeface="微软雅黑" panose="020B0503020204020204" pitchFamily="34" charset="-122"/>
                    <a:ea typeface="微软雅黑" panose="020B0503020204020204" pitchFamily="34" charset="-122"/>
                  </a:endParaRPr>
                </a:p>
              </p:txBody>
            </p:sp>
          </mc:Choice>
          <mc:Fallback xmlns="">
            <p:sp>
              <p:nvSpPr>
                <p:cNvPr id="43" name="文本框 42">
                  <a:extLst>
                    <a:ext uri="{FF2B5EF4-FFF2-40B4-BE49-F238E27FC236}">
                      <a16:creationId xmlns:a16="http://schemas.microsoft.com/office/drawing/2014/main" id="{03C782D7-54AE-C1E2-B1B1-E5B25F25B0C2}"/>
                    </a:ext>
                  </a:extLst>
                </p:cNvPr>
                <p:cNvSpPr txBox="1">
                  <a:spLocks noRot="1" noChangeAspect="1" noMove="1" noResize="1" noEditPoints="1" noAdjustHandles="1" noChangeArrowheads="1" noChangeShapeType="1" noTextEdit="1"/>
                </p:cNvSpPr>
                <p:nvPr/>
              </p:nvSpPr>
              <p:spPr>
                <a:xfrm>
                  <a:off x="8668837" y="2119704"/>
                  <a:ext cx="2856040" cy="285856"/>
                </a:xfrm>
                <a:prstGeom prst="rect">
                  <a:avLst/>
                </a:prstGeom>
                <a:blipFill>
                  <a:blip r:embed="rId12"/>
                  <a:stretch>
                    <a:fillRect t="-2273" b="-15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F76FC6E7-C0EB-390B-83BF-DC4874046C14}"/>
                    </a:ext>
                  </a:extLst>
                </p:cNvPr>
                <p:cNvSpPr txBox="1"/>
                <p:nvPr/>
              </p:nvSpPr>
              <p:spPr>
                <a:xfrm>
                  <a:off x="8668837" y="2503644"/>
                  <a:ext cx="3441941" cy="285856"/>
                </a:xfrm>
                <a:prstGeom prst="rect">
                  <a:avLst/>
                </a:prstGeom>
                <a:noFill/>
              </p:spPr>
              <p:txBody>
                <a:bodyPr wrap="square">
                  <a:spAutoFit/>
                </a:bodyPr>
                <a:lstStyle/>
                <a:p>
                  <a:r>
                    <a:rPr lang="zh-CN" altLang="en-US" sz="1134" dirty="0">
                      <a:latin typeface="微软雅黑" panose="020B0503020204020204" pitchFamily="34" charset="-122"/>
                      <a:ea typeface="微软雅黑" panose="020B0503020204020204" pitchFamily="34" charset="-122"/>
                    </a:rPr>
                    <a:t>服装无关人物视频</a:t>
                  </a:r>
                  <a14:m>
                    <m:oMath xmlns:m="http://schemas.openxmlformats.org/officeDocument/2006/math">
                      <m:r>
                        <a:rPr lang="zh-CN" altLang="en-US" sz="1134" i="1">
                          <a:latin typeface="Cambria Math" panose="02040503050406030204" pitchFamily="18" charset="0"/>
                        </a:rPr>
                        <m:t> </m:t>
                      </m:r>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𝑎</m:t>
                          </m:r>
                        </m:sub>
                      </m:sSub>
                      <m:r>
                        <a:rPr lang="en-US" altLang="zh-CN" sz="1134" i="1">
                          <a:latin typeface="Cambria Math" panose="02040503050406030204" pitchFamily="18" charset="0"/>
                          <a:ea typeface="Cambria Math" panose="02040503050406030204" pitchFamily="18" charset="0"/>
                        </a:rPr>
                        <m:t>∈</m:t>
                      </m:r>
                      <m:sSup>
                        <m:sSupPr>
                          <m:ctrlPr>
                            <a:rPr lang="en-US" altLang="zh-CN" sz="1134" i="1">
                              <a:latin typeface="Cambria Math" panose="02040503050406030204" pitchFamily="18" charset="0"/>
                              <a:ea typeface="Cambria Math" panose="02040503050406030204" pitchFamily="18" charset="0"/>
                            </a:rPr>
                          </m:ctrlPr>
                        </m:sSupPr>
                        <m:e>
                          <m:r>
                            <a:rPr lang="en-US" altLang="zh-CN" sz="1134" i="1">
                              <a:latin typeface="Cambria Math" panose="02040503050406030204" pitchFamily="18" charset="0"/>
                              <a:ea typeface="Cambria Math" panose="02040503050406030204" pitchFamily="18" charset="0"/>
                            </a:rPr>
                            <m:t>ℝ</m:t>
                          </m:r>
                        </m:e>
                        <m:sup>
                          <m:r>
                            <a:rPr lang="en-US" altLang="zh-CN" sz="1134" i="1">
                              <a:latin typeface="Cambria Math" panose="02040503050406030204" pitchFamily="18" charset="0"/>
                              <a:ea typeface="Cambria Math" panose="02040503050406030204" pitchFamily="18" charset="0"/>
                            </a:rPr>
                            <m:t>3×</m:t>
                          </m:r>
                          <m:r>
                            <a:rPr lang="en-US" altLang="zh-CN" sz="1134" i="1">
                              <a:latin typeface="Cambria Math" panose="02040503050406030204" pitchFamily="18" charset="0"/>
                              <a:ea typeface="Cambria Math" panose="02040503050406030204" pitchFamily="18" charset="0"/>
                            </a:rPr>
                            <m:t>𝐹</m:t>
                          </m:r>
                          <m:r>
                            <a:rPr lang="en-US" altLang="zh-CN" sz="1134" i="1">
                              <a:latin typeface="Cambria Math" panose="02040503050406030204" pitchFamily="18" charset="0"/>
                              <a:ea typeface="Cambria Math" panose="02040503050406030204" pitchFamily="18" charset="0"/>
                            </a:rPr>
                            <m:t>×</m:t>
                          </m:r>
                          <m:r>
                            <m:rPr>
                              <m:sty m:val="p"/>
                            </m:rPr>
                            <a:rPr lang="en-US" altLang="zh-CN" sz="1134" i="1">
                              <a:latin typeface="Cambria Math" panose="02040503050406030204" pitchFamily="18" charset="0"/>
                              <a:ea typeface="Cambria Math" panose="02040503050406030204" pitchFamily="18" charset="0"/>
                            </a:rPr>
                            <m:t>H</m:t>
                          </m:r>
                          <m:r>
                            <a:rPr lang="en-US" altLang="zh-CN" sz="1134" i="1">
                              <a:latin typeface="Cambria Math" panose="02040503050406030204" pitchFamily="18" charset="0"/>
                              <a:ea typeface="Cambria Math" panose="02040503050406030204" pitchFamily="18" charset="0"/>
                            </a:rPr>
                            <m:t>×</m:t>
                          </m:r>
                          <m:r>
                            <m:rPr>
                              <m:sty m:val="p"/>
                            </m:rPr>
                            <a:rPr lang="en-US" altLang="zh-CN" sz="1134" i="1">
                              <a:latin typeface="Cambria Math" panose="02040503050406030204" pitchFamily="18" charset="0"/>
                              <a:ea typeface="Cambria Math" panose="02040503050406030204" pitchFamily="18" charset="0"/>
                            </a:rPr>
                            <m:t>W</m:t>
                          </m:r>
                        </m:sup>
                      </m:sSup>
                    </m:oMath>
                  </a14:m>
                  <a:r>
                    <a:rPr lang="en-US" altLang="zh-CN" sz="1134" dirty="0">
                      <a:latin typeface="微软雅黑" panose="020B0503020204020204" pitchFamily="34" charset="-122"/>
                      <a:ea typeface="微软雅黑" panose="020B0503020204020204" pitchFamily="34" charset="-122"/>
                    </a:rPr>
                    <a:t> </a:t>
                  </a:r>
                  <a:endParaRPr lang="zh-CN" altLang="en-US" sz="1134" dirty="0">
                    <a:latin typeface="微软雅黑" panose="020B0503020204020204" pitchFamily="34" charset="-122"/>
                    <a:ea typeface="微软雅黑" panose="020B0503020204020204" pitchFamily="34" charset="-122"/>
                  </a:endParaRPr>
                </a:p>
              </p:txBody>
            </p:sp>
          </mc:Choice>
          <mc:Fallback xmlns="">
            <p:sp>
              <p:nvSpPr>
                <p:cNvPr id="44" name="文本框 43">
                  <a:extLst>
                    <a:ext uri="{FF2B5EF4-FFF2-40B4-BE49-F238E27FC236}">
                      <a16:creationId xmlns:a16="http://schemas.microsoft.com/office/drawing/2014/main" id="{F76FC6E7-C0EB-390B-83BF-DC4874046C14}"/>
                    </a:ext>
                  </a:extLst>
                </p:cNvPr>
                <p:cNvSpPr txBox="1">
                  <a:spLocks noRot="1" noChangeAspect="1" noMove="1" noResize="1" noEditPoints="1" noAdjustHandles="1" noChangeArrowheads="1" noChangeShapeType="1" noTextEdit="1"/>
                </p:cNvSpPr>
                <p:nvPr/>
              </p:nvSpPr>
              <p:spPr>
                <a:xfrm>
                  <a:off x="8668837" y="2503644"/>
                  <a:ext cx="3441941" cy="285856"/>
                </a:xfrm>
                <a:prstGeom prst="rect">
                  <a:avLst/>
                </a:prstGeom>
                <a:blipFill>
                  <a:blip r:embed="rId13"/>
                  <a:stretch>
                    <a:fillRect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BB306B57-70D1-000F-8B20-676D43B80E49}"/>
                    </a:ext>
                  </a:extLst>
                </p:cNvPr>
                <p:cNvSpPr txBox="1"/>
                <p:nvPr/>
              </p:nvSpPr>
              <p:spPr>
                <a:xfrm>
                  <a:off x="8668837" y="2899948"/>
                  <a:ext cx="3441941" cy="285856"/>
                </a:xfrm>
                <a:prstGeom prst="rect">
                  <a:avLst/>
                </a:prstGeom>
                <a:noFill/>
              </p:spPr>
              <p:txBody>
                <a:bodyPr wrap="square">
                  <a:spAutoFit/>
                </a:bodyPr>
                <a:lstStyle/>
                <a:p>
                  <a:r>
                    <a:rPr lang="zh-CN" altLang="en-US" sz="1134" dirty="0">
                      <a:latin typeface="微软雅黑" panose="020B0503020204020204" pitchFamily="34" charset="-122"/>
                      <a:ea typeface="微软雅黑" panose="020B0503020204020204" pitchFamily="34" charset="-122"/>
                    </a:rPr>
                    <a:t>服装对应掩码</a:t>
                  </a:r>
                  <a14:m>
                    <m:oMath xmlns:m="http://schemas.openxmlformats.org/officeDocument/2006/math">
                      <m:r>
                        <a:rPr lang="zh-CN" altLang="en-US" sz="1134" i="1">
                          <a:latin typeface="Cambria Math" panose="02040503050406030204" pitchFamily="18" charset="0"/>
                        </a:rPr>
                        <m:t> </m:t>
                      </m:r>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𝑚</m:t>
                          </m:r>
                        </m:sub>
                      </m:sSub>
                      <m:r>
                        <a:rPr lang="en-US" altLang="zh-CN" sz="1134" i="1">
                          <a:latin typeface="Cambria Math" panose="02040503050406030204" pitchFamily="18" charset="0"/>
                          <a:ea typeface="Cambria Math" panose="02040503050406030204" pitchFamily="18" charset="0"/>
                        </a:rPr>
                        <m:t>∈</m:t>
                      </m:r>
                      <m:sSup>
                        <m:sSupPr>
                          <m:ctrlPr>
                            <a:rPr lang="en-US" altLang="zh-CN" sz="1134" i="1">
                              <a:latin typeface="Cambria Math" panose="02040503050406030204" pitchFamily="18" charset="0"/>
                              <a:ea typeface="Cambria Math" panose="02040503050406030204" pitchFamily="18" charset="0"/>
                            </a:rPr>
                          </m:ctrlPr>
                        </m:sSupPr>
                        <m:e>
                          <m:r>
                            <a:rPr lang="en-US" altLang="zh-CN" sz="1134" i="1">
                              <a:latin typeface="Cambria Math" panose="02040503050406030204" pitchFamily="18" charset="0"/>
                              <a:ea typeface="Cambria Math" panose="02040503050406030204" pitchFamily="18" charset="0"/>
                            </a:rPr>
                            <m:t>ℝ</m:t>
                          </m:r>
                        </m:e>
                        <m:sup>
                          <m:r>
                            <a:rPr lang="en-US" altLang="zh-CN" sz="1134" i="1">
                              <a:latin typeface="Cambria Math" panose="02040503050406030204" pitchFamily="18" charset="0"/>
                              <a:ea typeface="Cambria Math" panose="02040503050406030204" pitchFamily="18" charset="0"/>
                            </a:rPr>
                            <m:t>1×</m:t>
                          </m:r>
                          <m:r>
                            <a:rPr lang="en-US" altLang="zh-CN" sz="1134" i="1">
                              <a:latin typeface="Cambria Math" panose="02040503050406030204" pitchFamily="18" charset="0"/>
                              <a:ea typeface="Cambria Math" panose="02040503050406030204" pitchFamily="18" charset="0"/>
                            </a:rPr>
                            <m:t>𝐹</m:t>
                          </m:r>
                          <m:r>
                            <a:rPr lang="en-US" altLang="zh-CN" sz="1134" i="1">
                              <a:latin typeface="Cambria Math" panose="02040503050406030204" pitchFamily="18" charset="0"/>
                              <a:ea typeface="Cambria Math" panose="02040503050406030204" pitchFamily="18" charset="0"/>
                            </a:rPr>
                            <m:t>×</m:t>
                          </m:r>
                          <m:r>
                            <m:rPr>
                              <m:sty m:val="p"/>
                            </m:rPr>
                            <a:rPr lang="en-US" altLang="zh-CN" sz="1134" i="1">
                              <a:latin typeface="Cambria Math" panose="02040503050406030204" pitchFamily="18" charset="0"/>
                              <a:ea typeface="Cambria Math" panose="02040503050406030204" pitchFamily="18" charset="0"/>
                            </a:rPr>
                            <m:t>H</m:t>
                          </m:r>
                          <m:r>
                            <a:rPr lang="en-US" altLang="zh-CN" sz="1134" i="1">
                              <a:latin typeface="Cambria Math" panose="02040503050406030204" pitchFamily="18" charset="0"/>
                              <a:ea typeface="Cambria Math" panose="02040503050406030204" pitchFamily="18" charset="0"/>
                            </a:rPr>
                            <m:t>×</m:t>
                          </m:r>
                          <m:r>
                            <m:rPr>
                              <m:sty m:val="p"/>
                            </m:rPr>
                            <a:rPr lang="en-US" altLang="zh-CN" sz="1134" i="1">
                              <a:latin typeface="Cambria Math" panose="02040503050406030204" pitchFamily="18" charset="0"/>
                              <a:ea typeface="Cambria Math" panose="02040503050406030204" pitchFamily="18" charset="0"/>
                            </a:rPr>
                            <m:t>W</m:t>
                          </m:r>
                        </m:sup>
                      </m:sSup>
                    </m:oMath>
                  </a14:m>
                  <a:r>
                    <a:rPr lang="en-US" altLang="zh-CN" sz="1134" dirty="0">
                      <a:latin typeface="微软雅黑" panose="020B0503020204020204" pitchFamily="34" charset="-122"/>
                      <a:ea typeface="微软雅黑" panose="020B0503020204020204" pitchFamily="34" charset="-122"/>
                    </a:rPr>
                    <a:t> </a:t>
                  </a:r>
                  <a:endParaRPr lang="zh-CN" altLang="en-US" sz="1134" dirty="0">
                    <a:latin typeface="微软雅黑" panose="020B0503020204020204" pitchFamily="34" charset="-122"/>
                    <a:ea typeface="微软雅黑" panose="020B0503020204020204" pitchFamily="34" charset="-122"/>
                  </a:endParaRPr>
                </a:p>
              </p:txBody>
            </p:sp>
          </mc:Choice>
          <mc:Fallback xmlns="">
            <p:sp>
              <p:nvSpPr>
                <p:cNvPr id="45" name="文本框 44">
                  <a:extLst>
                    <a:ext uri="{FF2B5EF4-FFF2-40B4-BE49-F238E27FC236}">
                      <a16:creationId xmlns:a16="http://schemas.microsoft.com/office/drawing/2014/main" id="{BB306B57-70D1-000F-8B20-676D43B80E49}"/>
                    </a:ext>
                  </a:extLst>
                </p:cNvPr>
                <p:cNvSpPr txBox="1">
                  <a:spLocks noRot="1" noChangeAspect="1" noMove="1" noResize="1" noEditPoints="1" noAdjustHandles="1" noChangeArrowheads="1" noChangeShapeType="1" noTextEdit="1"/>
                </p:cNvSpPr>
                <p:nvPr/>
              </p:nvSpPr>
              <p:spPr>
                <a:xfrm>
                  <a:off x="8668837" y="2899948"/>
                  <a:ext cx="3441941" cy="285856"/>
                </a:xfrm>
                <a:prstGeom prst="rect">
                  <a:avLst/>
                </a:prstGeom>
                <a:blipFill>
                  <a:blip r:embed="rId14"/>
                  <a:stretch>
                    <a:fillRect t="-2273" b="-15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1B04D22C-8CA6-F50D-6A02-A5F7F281BEF7}"/>
                    </a:ext>
                  </a:extLst>
                </p:cNvPr>
                <p:cNvSpPr txBox="1"/>
                <p:nvPr/>
              </p:nvSpPr>
              <p:spPr>
                <a:xfrm>
                  <a:off x="8689364" y="3274218"/>
                  <a:ext cx="3441941" cy="304316"/>
                </a:xfrm>
                <a:prstGeom prst="rect">
                  <a:avLst/>
                </a:prstGeom>
                <a:noFill/>
              </p:spPr>
              <p:txBody>
                <a:bodyPr wrap="square">
                  <a:spAutoFit/>
                </a:bodyPr>
                <a:lstStyle/>
                <a:p>
                  <a:r>
                    <a:rPr lang="zh-CN" altLang="en-US" sz="1134" dirty="0">
                      <a:latin typeface="微软雅黑" panose="020B0503020204020204" pitchFamily="34" charset="-122"/>
                      <a:ea typeface="微软雅黑" panose="020B0503020204020204" pitchFamily="34" charset="-122"/>
                    </a:rPr>
                    <a:t>姿态序列</a:t>
                  </a:r>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𝑝</m:t>
                          </m:r>
                        </m:sub>
                      </m:sSub>
                      <m:r>
                        <a:rPr lang="en-US" altLang="zh-CN" sz="1134" i="1">
                          <a:latin typeface="Cambria Math" panose="02040503050406030204" pitchFamily="18" charset="0"/>
                          <a:ea typeface="Cambria Math" panose="02040503050406030204" pitchFamily="18" charset="0"/>
                        </a:rPr>
                        <m:t>∈</m:t>
                      </m:r>
                      <m:sSup>
                        <m:sSupPr>
                          <m:ctrlPr>
                            <a:rPr lang="en-US" altLang="zh-CN" sz="1134" i="1">
                              <a:latin typeface="Cambria Math" panose="02040503050406030204" pitchFamily="18" charset="0"/>
                              <a:ea typeface="Cambria Math" panose="02040503050406030204" pitchFamily="18" charset="0"/>
                            </a:rPr>
                          </m:ctrlPr>
                        </m:sSupPr>
                        <m:e>
                          <m:r>
                            <a:rPr lang="en-US" altLang="zh-CN" sz="1134" i="1">
                              <a:latin typeface="Cambria Math" panose="02040503050406030204" pitchFamily="18" charset="0"/>
                              <a:ea typeface="Cambria Math" panose="02040503050406030204" pitchFamily="18" charset="0"/>
                            </a:rPr>
                            <m:t>ℝ</m:t>
                          </m:r>
                        </m:e>
                        <m:sup>
                          <m:r>
                            <a:rPr lang="en-US" altLang="zh-CN" sz="1134" i="1">
                              <a:latin typeface="Cambria Math" panose="02040503050406030204" pitchFamily="18" charset="0"/>
                              <a:ea typeface="Cambria Math" panose="02040503050406030204" pitchFamily="18" charset="0"/>
                            </a:rPr>
                            <m:t>3×</m:t>
                          </m:r>
                          <m:r>
                            <a:rPr lang="en-US" altLang="zh-CN" sz="1134" i="1">
                              <a:latin typeface="Cambria Math" panose="02040503050406030204" pitchFamily="18" charset="0"/>
                              <a:ea typeface="Cambria Math" panose="02040503050406030204" pitchFamily="18" charset="0"/>
                            </a:rPr>
                            <m:t>𝐹</m:t>
                          </m:r>
                          <m:r>
                            <a:rPr lang="en-US" altLang="zh-CN" sz="1134" i="1">
                              <a:latin typeface="Cambria Math" panose="02040503050406030204" pitchFamily="18" charset="0"/>
                              <a:ea typeface="Cambria Math" panose="02040503050406030204" pitchFamily="18" charset="0"/>
                            </a:rPr>
                            <m:t>×</m:t>
                          </m:r>
                          <m:r>
                            <m:rPr>
                              <m:sty m:val="p"/>
                            </m:rPr>
                            <a:rPr lang="en-US" altLang="zh-CN" sz="1134" i="1">
                              <a:latin typeface="Cambria Math" panose="02040503050406030204" pitchFamily="18" charset="0"/>
                              <a:ea typeface="Cambria Math" panose="02040503050406030204" pitchFamily="18" charset="0"/>
                            </a:rPr>
                            <m:t>H</m:t>
                          </m:r>
                          <m:r>
                            <a:rPr lang="en-US" altLang="zh-CN" sz="1134" i="1">
                              <a:latin typeface="Cambria Math" panose="02040503050406030204" pitchFamily="18" charset="0"/>
                              <a:ea typeface="Cambria Math" panose="02040503050406030204" pitchFamily="18" charset="0"/>
                            </a:rPr>
                            <m:t>×</m:t>
                          </m:r>
                          <m:r>
                            <m:rPr>
                              <m:sty m:val="p"/>
                            </m:rPr>
                            <a:rPr lang="en-US" altLang="zh-CN" sz="1134" i="1">
                              <a:latin typeface="Cambria Math" panose="02040503050406030204" pitchFamily="18" charset="0"/>
                              <a:ea typeface="Cambria Math" panose="02040503050406030204" pitchFamily="18" charset="0"/>
                            </a:rPr>
                            <m:t>W</m:t>
                          </m:r>
                        </m:sup>
                      </m:sSup>
                    </m:oMath>
                  </a14:m>
                  <a:r>
                    <a:rPr lang="en-US" altLang="zh-CN" sz="1134" dirty="0">
                      <a:latin typeface="微软雅黑" panose="020B0503020204020204" pitchFamily="34" charset="-122"/>
                      <a:ea typeface="微软雅黑" panose="020B0503020204020204" pitchFamily="34" charset="-122"/>
                    </a:rPr>
                    <a:t> </a:t>
                  </a:r>
                  <a:endParaRPr lang="zh-CN" altLang="en-US" sz="1134" dirty="0">
                    <a:latin typeface="微软雅黑" panose="020B0503020204020204" pitchFamily="34" charset="-122"/>
                    <a:ea typeface="微软雅黑" panose="020B0503020204020204" pitchFamily="34" charset="-122"/>
                  </a:endParaRPr>
                </a:p>
              </p:txBody>
            </p:sp>
          </mc:Choice>
          <mc:Fallback xmlns="">
            <p:sp>
              <p:nvSpPr>
                <p:cNvPr id="46" name="文本框 45">
                  <a:extLst>
                    <a:ext uri="{FF2B5EF4-FFF2-40B4-BE49-F238E27FC236}">
                      <a16:creationId xmlns:a16="http://schemas.microsoft.com/office/drawing/2014/main" id="{1B04D22C-8CA6-F50D-6A02-A5F7F281BEF7}"/>
                    </a:ext>
                  </a:extLst>
                </p:cNvPr>
                <p:cNvSpPr txBox="1">
                  <a:spLocks noRot="1" noChangeAspect="1" noMove="1" noResize="1" noEditPoints="1" noAdjustHandles="1" noChangeArrowheads="1" noChangeShapeType="1" noTextEdit="1"/>
                </p:cNvSpPr>
                <p:nvPr/>
              </p:nvSpPr>
              <p:spPr>
                <a:xfrm>
                  <a:off x="8689364" y="3274218"/>
                  <a:ext cx="3441941" cy="304316"/>
                </a:xfrm>
                <a:prstGeom prst="rect">
                  <a:avLst/>
                </a:prstGeom>
                <a:blipFill>
                  <a:blip r:embed="rId15"/>
                  <a:stretch>
                    <a:fillRect b="-10638"/>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C458C579-309C-3DCC-B7D6-66F656227F14}"/>
                  </a:ext>
                </a:extLst>
              </p:cNvPr>
              <p:cNvSpPr txBox="1"/>
              <p:nvPr/>
            </p:nvSpPr>
            <p:spPr>
              <a:xfrm>
                <a:off x="5881763" y="4139648"/>
                <a:ext cx="2678969" cy="973099"/>
              </a:xfrm>
              <a:prstGeom prst="rect">
                <a:avLst/>
              </a:prstGeom>
              <a:noFill/>
            </p:spPr>
            <p:txBody>
              <a:bodyPr wrap="square">
                <a:spAutoFit/>
              </a:bodyPr>
              <a:lstStyle/>
              <a:p>
                <a:r>
                  <a:rPr lang="en-US" altLang="zh-CN" sz="1134" i="1" dirty="0">
                    <a:latin typeface="微软雅黑" panose="020B0503020204020204" pitchFamily="34" charset="-122"/>
                    <a:ea typeface="微软雅黑" panose="020B0503020204020204" pitchFamily="34" charset="-122"/>
                  </a:rPr>
                  <a:t>Unet</a:t>
                </a:r>
                <a:r>
                  <a:rPr lang="zh-CN" altLang="en-US" sz="1134" i="1" dirty="0">
                    <a:latin typeface="微软雅黑" panose="020B0503020204020204" pitchFamily="34" charset="-122"/>
                    <a:ea typeface="微软雅黑" panose="020B0503020204020204" pitchFamily="34" charset="-122"/>
                  </a:rPr>
                  <a:t>输入</a:t>
                </a:r>
                <a:endParaRPr lang="en-US" altLang="zh-CN" sz="1134" i="1" dirty="0">
                  <a:latin typeface="微软雅黑" panose="020B0503020204020204" pitchFamily="34" charset="-122"/>
                  <a:ea typeface="微软雅黑" panose="020B0503020204020204" pitchFamily="34" charset="-122"/>
                </a:endParaRPr>
              </a:p>
              <a:p>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𝑆</m:t>
                        </m:r>
                      </m:sub>
                    </m:sSub>
                  </m:oMath>
                </a14:m>
                <a:r>
                  <a:rPr lang="en-US" altLang="zh-CN" sz="1134" dirty="0">
                    <a:latin typeface="微软雅黑" panose="020B0503020204020204" pitchFamily="34" charset="-122"/>
                    <a:ea typeface="微软雅黑" panose="020B0503020204020204" pitchFamily="34" charset="-122"/>
                    <a:sym typeface="Wingdings" panose="05000000000000000000" pitchFamily="2" charset="2"/>
                  </a:rPr>
                  <a:t></a:t>
                </a:r>
                <a:r>
                  <a:rPr lang="zh-CN" altLang="en-US" sz="1134" dirty="0">
                    <a:latin typeface="微软雅黑" panose="020B0503020204020204" pitchFamily="34" charset="-122"/>
                    <a:ea typeface="微软雅黑" panose="020B0503020204020204" pitchFamily="34" charset="-122"/>
                    <a:sym typeface="Wingdings" panose="05000000000000000000" pitchFamily="2" charset="2"/>
                  </a:rPr>
                  <a:t>噪声视频</a:t>
                </a:r>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𝑍</m:t>
                        </m:r>
                      </m:e>
                      <m:sub>
                        <m:r>
                          <a:rPr lang="en-US" altLang="zh-CN" sz="1134" i="1">
                            <a:latin typeface="Cambria Math" panose="02040503050406030204" pitchFamily="18" charset="0"/>
                          </a:rPr>
                          <m:t>𝑡</m:t>
                        </m:r>
                      </m:sub>
                    </m:sSub>
                  </m:oMath>
                </a14:m>
                <a:endParaRPr lang="en-US" altLang="zh-CN" sz="1134" dirty="0">
                  <a:latin typeface="微软雅黑" panose="020B0503020204020204" pitchFamily="34" charset="-122"/>
                  <a:ea typeface="微软雅黑" panose="020B0503020204020204" pitchFamily="34" charset="-122"/>
                </a:endParaRPr>
              </a:p>
              <a:p>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𝑎</m:t>
                        </m:r>
                      </m:sub>
                    </m:sSub>
                  </m:oMath>
                </a14:m>
                <a:r>
                  <a:rPr lang="zh-CN" altLang="en-US" sz="1134" dirty="0">
                    <a:latin typeface="微软雅黑" panose="020B0503020204020204" pitchFamily="34" charset="-122"/>
                    <a:ea typeface="微软雅黑" panose="020B0503020204020204" pitchFamily="34" charset="-122"/>
                  </a:rPr>
                  <a:t>通过</a:t>
                </a:r>
                <a:r>
                  <a:rPr lang="en-US" altLang="zh-CN" sz="1134" dirty="0">
                    <a:latin typeface="微软雅黑" panose="020B0503020204020204" pitchFamily="34" charset="-122"/>
                    <a:ea typeface="微软雅黑" panose="020B0503020204020204" pitchFamily="34" charset="-122"/>
                  </a:rPr>
                  <a:t>VAE</a:t>
                </a:r>
                <a:r>
                  <a:rPr lang="zh-CN" altLang="en-US" sz="1134" dirty="0">
                    <a:latin typeface="微软雅黑" panose="020B0503020204020204" pitchFamily="34" charset="-122"/>
                    <a:ea typeface="微软雅黑" panose="020B0503020204020204" pitchFamily="34" charset="-122"/>
                  </a:rPr>
                  <a:t>编码器</a:t>
                </a:r>
                <a:r>
                  <a:rPr lang="en-US" altLang="zh-CN" sz="1134" dirty="0">
                    <a:latin typeface="微软雅黑" panose="020B0503020204020204" pitchFamily="34" charset="-122"/>
                    <a:ea typeface="微软雅黑" panose="020B0503020204020204" pitchFamily="34" charset="-122"/>
                    <a:sym typeface="Wingdings" panose="05000000000000000000" pitchFamily="2" charset="2"/>
                  </a:rPr>
                  <a:t></a:t>
                </a:r>
                <a14:m>
                  <m:oMath xmlns:m="http://schemas.openxmlformats.org/officeDocument/2006/math">
                    <m:r>
                      <a:rPr lang="zh-CN" altLang="en-US" sz="1134" i="1">
                        <a:latin typeface="Cambria Math" panose="02040503050406030204" pitchFamily="18" charset="0"/>
                      </a:rPr>
                      <m:t>𝜀</m:t>
                    </m:r>
                    <m:r>
                      <a:rPr lang="en-US" altLang="zh-CN" sz="1134" i="1">
                        <a:latin typeface="Cambria Math" panose="02040503050406030204" pitchFamily="18" charset="0"/>
                      </a:rPr>
                      <m:t>(</m:t>
                    </m:r>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𝑎</m:t>
                        </m:r>
                      </m:sub>
                    </m:sSub>
                  </m:oMath>
                </a14:m>
                <a:r>
                  <a:rPr lang="en-US" altLang="zh-CN" sz="1134" dirty="0">
                    <a:latin typeface="微软雅黑" panose="020B0503020204020204" pitchFamily="34" charset="-122"/>
                    <a:ea typeface="微软雅黑" panose="020B0503020204020204" pitchFamily="34" charset="-122"/>
                  </a:rPr>
                  <a:t>)</a:t>
                </a:r>
                <a:endParaRPr lang="zh-CN" altLang="en-US" sz="1134" dirty="0">
                  <a:latin typeface="微软雅黑" panose="020B0503020204020204" pitchFamily="34" charset="-122"/>
                  <a:ea typeface="微软雅黑" panose="020B0503020204020204" pitchFamily="34" charset="-122"/>
                </a:endParaRPr>
              </a:p>
              <a:p>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𝑚</m:t>
                        </m:r>
                      </m:sub>
                    </m:sSub>
                  </m:oMath>
                </a14:m>
                <a:r>
                  <a:rPr lang="zh-CN" altLang="en-US" sz="1134" dirty="0">
                    <a:latin typeface="微软雅黑" panose="020B0503020204020204" pitchFamily="34" charset="-122"/>
                    <a:ea typeface="微软雅黑" panose="020B0503020204020204" pitchFamily="34" charset="-122"/>
                  </a:rPr>
                  <a:t>大小调整</a:t>
                </a:r>
                <a:r>
                  <a:rPr lang="en-US" altLang="zh-CN" sz="1134" dirty="0">
                    <a:latin typeface="微软雅黑" panose="020B0503020204020204" pitchFamily="34" charset="-122"/>
                    <a:ea typeface="微软雅黑" panose="020B0503020204020204" pitchFamily="34" charset="-122"/>
                    <a:sym typeface="Wingdings" panose="05000000000000000000" pitchFamily="2" charset="2"/>
                  </a:rPr>
                  <a:t></a:t>
                </a:r>
                <a14:m>
                  <m:oMath xmlns:m="http://schemas.openxmlformats.org/officeDocument/2006/math">
                    <m:r>
                      <a:rPr lang="en-US" altLang="zh-CN" sz="1134" i="1">
                        <a:latin typeface="Cambria Math" panose="02040503050406030204" pitchFamily="18" charset="0"/>
                        <a:ea typeface="Cambria Math" panose="02040503050406030204" pitchFamily="18" charset="0"/>
                      </a:rPr>
                      <m:t>ℛ</m:t>
                    </m:r>
                    <m:r>
                      <a:rPr lang="en-US" altLang="zh-CN" sz="1134" i="1">
                        <a:latin typeface="Cambria Math" panose="02040503050406030204" pitchFamily="18" charset="0"/>
                      </a:rPr>
                      <m:t>(</m:t>
                    </m:r>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𝑚</m:t>
                        </m:r>
                      </m:sub>
                    </m:sSub>
                  </m:oMath>
                </a14:m>
                <a:r>
                  <a:rPr lang="en-US" altLang="zh-CN" sz="1134" dirty="0">
                    <a:latin typeface="微软雅黑" panose="020B0503020204020204" pitchFamily="34" charset="-122"/>
                    <a:ea typeface="微软雅黑" panose="020B0503020204020204" pitchFamily="34" charset="-122"/>
                  </a:rPr>
                  <a:t>)</a:t>
                </a:r>
              </a:p>
              <a:p>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𝑝</m:t>
                        </m:r>
                      </m:sub>
                    </m:sSub>
                  </m:oMath>
                </a14:m>
                <a:r>
                  <a:rPr lang="en-US" altLang="zh-CN" sz="1134"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1134" dirty="0" err="1">
                    <a:latin typeface="微软雅黑" panose="020B0503020204020204" pitchFamily="34" charset="-122"/>
                    <a:ea typeface="微软雅黑" panose="020B0503020204020204" pitchFamily="34" charset="-122"/>
                    <a:sym typeface="Wingdings" panose="05000000000000000000" pitchFamily="2" charset="2"/>
                  </a:rPr>
                  <a:t>PoseE</a:t>
                </a:r>
                <a:r>
                  <a:rPr lang="en-US" altLang="zh-CN" sz="1134" dirty="0">
                    <a:latin typeface="微软雅黑" panose="020B0503020204020204" pitchFamily="34" charset="-122"/>
                    <a:ea typeface="微软雅黑" panose="020B0503020204020204" pitchFamily="34" charset="-122"/>
                    <a:sym typeface="Wingdings" panose="05000000000000000000" pitchFamily="2" charset="2"/>
                  </a:rPr>
                  <a:t>(</a:t>
                </a:r>
                <a14:m>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𝐼</m:t>
                        </m:r>
                      </m:e>
                      <m:sub>
                        <m:r>
                          <a:rPr lang="en-US" altLang="zh-CN" sz="1134" i="1">
                            <a:latin typeface="Cambria Math" panose="02040503050406030204" pitchFamily="18" charset="0"/>
                          </a:rPr>
                          <m:t>𝑝</m:t>
                        </m:r>
                      </m:sub>
                    </m:sSub>
                  </m:oMath>
                </a14:m>
                <a:r>
                  <a:rPr lang="en-US" altLang="zh-CN" sz="1134" dirty="0">
                    <a:latin typeface="微软雅黑" panose="020B0503020204020204" pitchFamily="34" charset="-122"/>
                    <a:ea typeface="微软雅黑" panose="020B0503020204020204" pitchFamily="34" charset="-122"/>
                  </a:rPr>
                  <a:t>)</a:t>
                </a:r>
              </a:p>
            </p:txBody>
          </p:sp>
        </mc:Choice>
        <mc:Fallback xmlns="">
          <p:sp>
            <p:nvSpPr>
              <p:cNvPr id="47" name="文本框 46">
                <a:extLst>
                  <a:ext uri="{FF2B5EF4-FFF2-40B4-BE49-F238E27FC236}">
                    <a16:creationId xmlns:a16="http://schemas.microsoft.com/office/drawing/2014/main" id="{C458C579-309C-3DCC-B7D6-66F656227F14}"/>
                  </a:ext>
                </a:extLst>
              </p:cNvPr>
              <p:cNvSpPr txBox="1">
                <a:spLocks noRot="1" noChangeAspect="1" noMove="1" noResize="1" noEditPoints="1" noAdjustHandles="1" noChangeArrowheads="1" noChangeShapeType="1" noTextEdit="1"/>
              </p:cNvSpPr>
              <p:nvPr/>
            </p:nvSpPr>
            <p:spPr>
              <a:xfrm>
                <a:off x="5881763" y="4139648"/>
                <a:ext cx="2678969" cy="973099"/>
              </a:xfrm>
              <a:prstGeom prst="rect">
                <a:avLst/>
              </a:prstGeom>
              <a:blipFill>
                <a:blip r:embed="rId16"/>
                <a:stretch>
                  <a:fillRect b="-31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6F194ACA-FEDE-8347-2A87-EC3B2167C0D8}"/>
                  </a:ext>
                </a:extLst>
              </p:cNvPr>
              <p:cNvSpPr txBox="1"/>
              <p:nvPr/>
            </p:nvSpPr>
            <p:spPr>
              <a:xfrm>
                <a:off x="4303162" y="2223074"/>
                <a:ext cx="415345" cy="3127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323" i="1">
                              <a:latin typeface="Cambria Math" panose="02040503050406030204" pitchFamily="18" charset="0"/>
                            </a:rPr>
                          </m:ctrlPr>
                        </m:sSubPr>
                        <m:e>
                          <m:r>
                            <a:rPr lang="en-US" altLang="zh-CN" sz="1323" i="1">
                              <a:latin typeface="Cambria Math" panose="02040503050406030204" pitchFamily="18" charset="0"/>
                            </a:rPr>
                            <m:t>  </m:t>
                          </m:r>
                          <m:r>
                            <a:rPr lang="en-US" altLang="zh-CN" sz="1323" i="1">
                              <a:latin typeface="Cambria Math" panose="02040503050406030204" pitchFamily="18" charset="0"/>
                            </a:rPr>
                            <m:t>𝑥</m:t>
                          </m:r>
                        </m:e>
                        <m:sub>
                          <m:r>
                            <a:rPr lang="en-US" altLang="zh-CN" sz="1323" i="1">
                              <a:latin typeface="Cambria Math" panose="02040503050406030204" pitchFamily="18" charset="0"/>
                            </a:rPr>
                            <m:t>𝑔</m:t>
                          </m:r>
                        </m:sub>
                      </m:sSub>
                    </m:oMath>
                  </m:oMathPara>
                </a14:m>
                <a:endParaRPr lang="zh-CN" altLang="en-US" sz="1323" dirty="0"/>
              </a:p>
            </p:txBody>
          </p:sp>
        </mc:Choice>
        <mc:Fallback xmlns="">
          <p:sp>
            <p:nvSpPr>
              <p:cNvPr id="48" name="文本框 47">
                <a:extLst>
                  <a:ext uri="{FF2B5EF4-FFF2-40B4-BE49-F238E27FC236}">
                    <a16:creationId xmlns:a16="http://schemas.microsoft.com/office/drawing/2014/main" id="{6F194ACA-FEDE-8347-2A87-EC3B2167C0D8}"/>
                  </a:ext>
                </a:extLst>
              </p:cNvPr>
              <p:cNvSpPr txBox="1">
                <a:spLocks noRot="1" noChangeAspect="1" noMove="1" noResize="1" noEditPoints="1" noAdjustHandles="1" noChangeArrowheads="1" noChangeShapeType="1" noTextEdit="1"/>
              </p:cNvSpPr>
              <p:nvPr/>
            </p:nvSpPr>
            <p:spPr>
              <a:xfrm>
                <a:off x="4303162" y="2223074"/>
                <a:ext cx="415345" cy="312778"/>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88C41F29-AA76-2B73-67E2-46FED6F2D8B0}"/>
                  </a:ext>
                </a:extLst>
              </p:cNvPr>
              <p:cNvSpPr txBox="1"/>
              <p:nvPr/>
            </p:nvSpPr>
            <p:spPr>
              <a:xfrm>
                <a:off x="399358" y="5632503"/>
                <a:ext cx="4247595" cy="271998"/>
              </a:xfrm>
              <a:prstGeom prst="rect">
                <a:avLst/>
              </a:prstGeom>
              <a:noFill/>
            </p:spPr>
            <p:txBody>
              <a:bodyPr wrap="square">
                <a:spAutoFit/>
              </a:bodyPr>
              <a:lstStyle/>
              <a:p>
                <a:r>
                  <a:rPr lang="en-US" altLang="zh-CN" sz="1040" dirty="0">
                    <a:latin typeface="微软雅黑" panose="020B0503020204020204" pitchFamily="34" charset="-122"/>
                    <a:ea typeface="微软雅黑" panose="020B0503020204020204" pitchFamily="34" charset="-122"/>
                  </a:rPr>
                  <a:t>Garment encoder</a:t>
                </a:r>
                <a14:m>
                  <m:oMath xmlns:m="http://schemas.openxmlformats.org/officeDocument/2006/math">
                    <m:r>
                      <a:rPr lang="zh-CN" altLang="en-US" sz="1040" i="1">
                        <a:latin typeface="Cambria Math" panose="02040503050406030204" pitchFamily="18" charset="0"/>
                      </a:rPr>
                      <m:t>特征</m:t>
                    </m:r>
                    <m:sSub>
                      <m:sSubPr>
                        <m:ctrlPr>
                          <a:rPr lang="en-US" altLang="zh-CN" sz="1040" i="1">
                            <a:latin typeface="Cambria Math" panose="02040503050406030204" pitchFamily="18" charset="0"/>
                          </a:rPr>
                        </m:ctrlPr>
                      </m:sSubPr>
                      <m:e>
                        <m:r>
                          <a:rPr lang="en-US" altLang="zh-CN" sz="1040" i="1">
                            <a:latin typeface="Cambria Math" panose="02040503050406030204" pitchFamily="18" charset="0"/>
                          </a:rPr>
                          <m:t>  </m:t>
                        </m:r>
                        <m:r>
                          <a:rPr lang="en-US" altLang="zh-CN" sz="1040" i="1">
                            <a:latin typeface="Cambria Math" panose="02040503050406030204" pitchFamily="18" charset="0"/>
                          </a:rPr>
                          <m:t>𝑥</m:t>
                        </m:r>
                      </m:e>
                      <m:sub>
                        <m:r>
                          <a:rPr lang="en-US" altLang="zh-CN" sz="1040" i="1">
                            <a:latin typeface="Cambria Math" panose="02040503050406030204" pitchFamily="18" charset="0"/>
                          </a:rPr>
                          <m:t>𝑔</m:t>
                        </m:r>
                      </m:sub>
                    </m:sSub>
                    <m:r>
                      <a:rPr lang="en-US" altLang="zh-CN" sz="1040" i="1">
                        <a:latin typeface="Cambria Math" panose="02040503050406030204" pitchFamily="18" charset="0"/>
                        <a:ea typeface="Cambria Math" panose="02040503050406030204" pitchFamily="18" charset="0"/>
                      </a:rPr>
                      <m:t>∈</m:t>
                    </m:r>
                    <m:sSup>
                      <m:sSupPr>
                        <m:ctrlPr>
                          <a:rPr lang="en-US" altLang="zh-CN" sz="1040" i="1">
                            <a:latin typeface="Cambria Math" panose="02040503050406030204" pitchFamily="18" charset="0"/>
                            <a:ea typeface="Cambria Math" panose="02040503050406030204" pitchFamily="18" charset="0"/>
                          </a:rPr>
                        </m:ctrlPr>
                      </m:sSupPr>
                      <m:e>
                        <m:r>
                          <a:rPr lang="en-US" altLang="zh-CN" sz="1040" i="1">
                            <a:latin typeface="Cambria Math" panose="02040503050406030204" pitchFamily="18" charset="0"/>
                            <a:ea typeface="Cambria Math" panose="02040503050406030204" pitchFamily="18" charset="0"/>
                          </a:rPr>
                          <m:t>ℝ</m:t>
                        </m:r>
                      </m:e>
                      <m:sup>
                        <m:r>
                          <a:rPr lang="en-US" altLang="zh-CN" sz="1040" i="1">
                            <a:latin typeface="Cambria Math" panose="02040503050406030204" pitchFamily="18" charset="0"/>
                            <a:ea typeface="Cambria Math" panose="02040503050406030204" pitchFamily="18" charset="0"/>
                          </a:rPr>
                          <m:t>h</m:t>
                        </m:r>
                        <m:r>
                          <a:rPr lang="en-US" altLang="zh-CN" sz="1040" i="1">
                            <a:latin typeface="Cambria Math" panose="02040503050406030204" pitchFamily="18" charset="0"/>
                            <a:ea typeface="Cambria Math" panose="02040503050406030204" pitchFamily="18" charset="0"/>
                          </a:rPr>
                          <m:t>×</m:t>
                        </m:r>
                        <m:r>
                          <a:rPr lang="en-US" altLang="zh-CN" sz="1040" i="1">
                            <a:latin typeface="Cambria Math" panose="02040503050406030204" pitchFamily="18" charset="0"/>
                            <a:ea typeface="Cambria Math" panose="02040503050406030204" pitchFamily="18" charset="0"/>
                          </a:rPr>
                          <m:t>𝑤</m:t>
                        </m:r>
                        <m:r>
                          <a:rPr lang="en-US" altLang="zh-CN" sz="1040" i="1">
                            <a:latin typeface="Cambria Math" panose="02040503050406030204" pitchFamily="18" charset="0"/>
                            <a:ea typeface="Cambria Math" panose="02040503050406030204" pitchFamily="18" charset="0"/>
                          </a:rPr>
                          <m:t>×</m:t>
                        </m:r>
                        <m:r>
                          <a:rPr lang="en-US" altLang="zh-CN" sz="1040" i="1">
                            <a:latin typeface="Cambria Math" panose="02040503050406030204" pitchFamily="18" charset="0"/>
                            <a:ea typeface="Cambria Math" panose="02040503050406030204" pitchFamily="18" charset="0"/>
                          </a:rPr>
                          <m:t>𝑐</m:t>
                        </m:r>
                      </m:sup>
                    </m:sSup>
                  </m:oMath>
                </a14:m>
                <a:endParaRPr lang="zh-CN" altLang="en-US" sz="1040" dirty="0">
                  <a:latin typeface="微软雅黑" panose="020B0503020204020204" pitchFamily="34" charset="-122"/>
                  <a:ea typeface="微软雅黑" panose="020B0503020204020204" pitchFamily="34" charset="-122"/>
                </a:endParaRPr>
              </a:p>
            </p:txBody>
          </p:sp>
        </mc:Choice>
        <mc:Fallback xmlns="">
          <p:sp>
            <p:nvSpPr>
              <p:cNvPr id="49" name="文本框 48">
                <a:extLst>
                  <a:ext uri="{FF2B5EF4-FFF2-40B4-BE49-F238E27FC236}">
                    <a16:creationId xmlns:a16="http://schemas.microsoft.com/office/drawing/2014/main" id="{88C41F29-AA76-2B73-67E2-46FED6F2D8B0}"/>
                  </a:ext>
                </a:extLst>
              </p:cNvPr>
              <p:cNvSpPr txBox="1">
                <a:spLocks noRot="1" noChangeAspect="1" noMove="1" noResize="1" noEditPoints="1" noAdjustHandles="1" noChangeArrowheads="1" noChangeShapeType="1" noTextEdit="1"/>
              </p:cNvSpPr>
              <p:nvPr/>
            </p:nvSpPr>
            <p:spPr>
              <a:xfrm>
                <a:off x="399358" y="5632503"/>
                <a:ext cx="4247595" cy="271998"/>
              </a:xfrm>
              <a:prstGeom prst="rect">
                <a:avLst/>
              </a:prstGeom>
              <a:blipFill>
                <a:blip r:embed="rId18"/>
                <a:stretch>
                  <a:fillRect b="-6667"/>
                </a:stretch>
              </a:blipFill>
            </p:spPr>
            <p:txBody>
              <a:bodyPr/>
              <a:lstStyle/>
              <a:p>
                <a:r>
                  <a:rPr lang="zh-CN" altLang="en-US">
                    <a:noFill/>
                  </a:rPr>
                  <a:t> </a:t>
                </a:r>
              </a:p>
            </p:txBody>
          </p:sp>
        </mc:Fallback>
      </mc:AlternateContent>
      <p:sp>
        <p:nvSpPr>
          <p:cNvPr id="51" name="文本框 50">
            <a:extLst>
              <a:ext uri="{FF2B5EF4-FFF2-40B4-BE49-F238E27FC236}">
                <a16:creationId xmlns:a16="http://schemas.microsoft.com/office/drawing/2014/main" id="{C07C8F3A-4F2D-ABAB-F53D-9E287B02A8DE}"/>
              </a:ext>
            </a:extLst>
          </p:cNvPr>
          <p:cNvSpPr txBox="1"/>
          <p:nvPr/>
        </p:nvSpPr>
        <p:spPr>
          <a:xfrm>
            <a:off x="374763" y="5899177"/>
            <a:ext cx="1478644" cy="252377"/>
          </a:xfrm>
          <a:prstGeom prst="rect">
            <a:avLst/>
          </a:prstGeom>
          <a:noFill/>
        </p:spPr>
        <p:txBody>
          <a:bodyPr wrap="square">
            <a:spAutoFit/>
          </a:bodyPr>
          <a:lstStyle/>
          <a:p>
            <a:r>
              <a:rPr lang="en-US" altLang="zh-CN" sz="1040" dirty="0" err="1">
                <a:latin typeface="微软雅黑" panose="020B0503020204020204" pitchFamily="34" charset="-122"/>
                <a:ea typeface="微软雅黑" panose="020B0503020204020204" pitchFamily="34" charset="-122"/>
              </a:rPr>
              <a:t>Unet</a:t>
            </a:r>
            <a:r>
              <a:rPr lang="zh-CN" altLang="en-US" sz="1040" dirty="0">
                <a:latin typeface="微软雅黑" panose="020B0503020204020204" pitchFamily="34" charset="-122"/>
                <a:ea typeface="微软雅黑" panose="020B0503020204020204" pitchFamily="34" charset="-122"/>
              </a:rPr>
              <a:t>输出的特征</a:t>
            </a:r>
            <a:endParaRPr lang="en-US" altLang="zh-CN" sz="104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6A4BB284-8121-6195-3925-6B7322BC1A70}"/>
                  </a:ext>
                </a:extLst>
              </p:cNvPr>
              <p:cNvSpPr txBox="1"/>
              <p:nvPr/>
            </p:nvSpPr>
            <p:spPr>
              <a:xfrm>
                <a:off x="1124657" y="5868473"/>
                <a:ext cx="1615773" cy="2700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  </m:t>
                          </m:r>
                          <m:r>
                            <a:rPr lang="en-US" altLang="zh-CN" sz="1134" i="1">
                              <a:latin typeface="Cambria Math" panose="02040503050406030204" pitchFamily="18" charset="0"/>
                            </a:rPr>
                            <m:t>𝑥</m:t>
                          </m:r>
                        </m:e>
                        <m:sub>
                          <m:r>
                            <a:rPr lang="en-US" altLang="zh-CN" sz="1134" i="1">
                              <a:latin typeface="Cambria Math" panose="02040503050406030204" pitchFamily="18" charset="0"/>
                            </a:rPr>
                            <m:t>𝑑</m:t>
                          </m:r>
                        </m:sub>
                      </m:sSub>
                      <m:r>
                        <a:rPr lang="en-US" altLang="zh-CN" sz="1134" i="1">
                          <a:latin typeface="Cambria Math" panose="02040503050406030204" pitchFamily="18" charset="0"/>
                          <a:ea typeface="Cambria Math" panose="02040503050406030204" pitchFamily="18" charset="0"/>
                        </a:rPr>
                        <m:t>∈</m:t>
                      </m:r>
                      <m:sSup>
                        <m:sSupPr>
                          <m:ctrlPr>
                            <a:rPr lang="en-US" altLang="zh-CN" sz="1134" i="1">
                              <a:latin typeface="Cambria Math" panose="02040503050406030204" pitchFamily="18" charset="0"/>
                              <a:ea typeface="Cambria Math" panose="02040503050406030204" pitchFamily="18" charset="0"/>
                            </a:rPr>
                          </m:ctrlPr>
                        </m:sSupPr>
                        <m:e>
                          <m:r>
                            <a:rPr lang="en-US" altLang="zh-CN" sz="1134" i="1">
                              <a:latin typeface="Cambria Math" panose="02040503050406030204" pitchFamily="18" charset="0"/>
                              <a:ea typeface="Cambria Math" panose="02040503050406030204" pitchFamily="18" charset="0"/>
                            </a:rPr>
                            <m:t>ℝ</m:t>
                          </m:r>
                        </m:e>
                        <m:sup>
                          <m:r>
                            <a:rPr lang="en-US" altLang="zh-CN" sz="1134" i="1">
                              <a:latin typeface="Cambria Math" panose="02040503050406030204" pitchFamily="18" charset="0"/>
                              <a:ea typeface="Cambria Math" panose="02040503050406030204" pitchFamily="18" charset="0"/>
                            </a:rPr>
                            <m:t>𝑡</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h</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𝑤</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𝑐</m:t>
                          </m:r>
                        </m:sup>
                      </m:sSup>
                    </m:oMath>
                  </m:oMathPara>
                </a14:m>
                <a:endParaRPr lang="zh-CN" altLang="en-US" sz="1134" dirty="0"/>
              </a:p>
            </p:txBody>
          </p:sp>
        </mc:Choice>
        <mc:Fallback xmlns="">
          <p:sp>
            <p:nvSpPr>
              <p:cNvPr id="53" name="文本框 52">
                <a:extLst>
                  <a:ext uri="{FF2B5EF4-FFF2-40B4-BE49-F238E27FC236}">
                    <a16:creationId xmlns:a16="http://schemas.microsoft.com/office/drawing/2014/main" id="{6A4BB284-8121-6195-3925-6B7322BC1A70}"/>
                  </a:ext>
                </a:extLst>
              </p:cNvPr>
              <p:cNvSpPr txBox="1">
                <a:spLocks noRot="1" noChangeAspect="1" noMove="1" noResize="1" noEditPoints="1" noAdjustHandles="1" noChangeArrowheads="1" noChangeShapeType="1" noTextEdit="1"/>
              </p:cNvSpPr>
              <p:nvPr/>
            </p:nvSpPr>
            <p:spPr>
              <a:xfrm>
                <a:off x="1124657" y="5868473"/>
                <a:ext cx="1615773" cy="270074"/>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F6DDED66-4078-54BB-60F7-CC63ABFCA004}"/>
                  </a:ext>
                </a:extLst>
              </p:cNvPr>
              <p:cNvSpPr txBox="1"/>
              <p:nvPr/>
            </p:nvSpPr>
            <p:spPr>
              <a:xfrm>
                <a:off x="-348541" y="6179734"/>
                <a:ext cx="3970348" cy="2882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134" i="1" dirty="0">
                              <a:latin typeface="Cambria Math" panose="02040503050406030204" pitchFamily="18" charset="0"/>
                            </a:rPr>
                          </m:ctrlPr>
                        </m:sSubSupPr>
                        <m:e>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  </m:t>
                              </m:r>
                              <m:r>
                                <a:rPr lang="en-US" altLang="zh-CN" sz="1134" i="1">
                                  <a:latin typeface="Cambria Math" panose="02040503050406030204" pitchFamily="18" charset="0"/>
                                </a:rPr>
                                <m:t>𝑥</m:t>
                              </m:r>
                            </m:e>
                            <m:sub>
                              <m:r>
                                <a:rPr lang="en-US" altLang="zh-CN" sz="1134" i="1">
                                  <a:latin typeface="Cambria Math" panose="02040503050406030204" pitchFamily="18" charset="0"/>
                                </a:rPr>
                                <m:t>𝑑</m:t>
                              </m:r>
                            </m:sub>
                          </m:sSub>
                          <m:r>
                            <a:rPr lang="zh-CN" altLang="en-US" sz="1134" i="1">
                              <a:latin typeface="Cambria Math" panose="02040503050406030204" pitchFamily="18" charset="0"/>
                            </a:rPr>
                            <m:t>和</m:t>
                          </m:r>
                          <m:sSub>
                            <m:sSubPr>
                              <m:ctrlPr>
                                <a:rPr lang="en-US" altLang="zh-CN" sz="1134" i="1">
                                  <a:latin typeface="Cambria Math" panose="02040503050406030204" pitchFamily="18" charset="0"/>
                                </a:rPr>
                              </m:ctrlPr>
                            </m:sSubPr>
                            <m:e>
                              <m:r>
                                <a:rPr lang="en-US" altLang="zh-CN" sz="1134" i="1">
                                  <a:latin typeface="Cambria Math" panose="02040503050406030204" pitchFamily="18" charset="0"/>
                                </a:rPr>
                                <m:t>  </m:t>
                              </m:r>
                              <m:r>
                                <a:rPr lang="en-US" altLang="zh-CN" sz="1134" i="1">
                                  <a:latin typeface="Cambria Math" panose="02040503050406030204" pitchFamily="18" charset="0"/>
                                </a:rPr>
                                <m:t>𝑥</m:t>
                              </m:r>
                            </m:e>
                            <m:sub>
                              <m:r>
                                <a:rPr lang="en-US" altLang="zh-CN" sz="1134" i="1">
                                  <a:latin typeface="Cambria Math" panose="02040503050406030204" pitchFamily="18" charset="0"/>
                                </a:rPr>
                                <m:t>𝑔</m:t>
                              </m:r>
                            </m:sub>
                          </m:sSub>
                          <m:r>
                            <m:rPr>
                              <m:sty m:val="p"/>
                            </m:rPr>
                            <a:rPr lang="en-US" altLang="zh-CN" sz="1134" i="1">
                              <a:latin typeface="Cambria Math" panose="02040503050406030204" pitchFamily="18" charset="0"/>
                            </a:rPr>
                            <m:t>concat</m:t>
                          </m:r>
                          <m:r>
                            <a:rPr lang="zh-CN" altLang="en-US" sz="1134" i="1">
                              <a:latin typeface="Cambria Math" panose="02040503050406030204" pitchFamily="18" charset="0"/>
                            </a:rPr>
                            <m:t>后得到</m:t>
                          </m:r>
                          <m:r>
                            <a:rPr lang="en-US" altLang="zh-CN" sz="1134" i="1">
                              <a:latin typeface="Cambria Math" panose="02040503050406030204" pitchFamily="18" charset="0"/>
                            </a:rPr>
                            <m:t> </m:t>
                          </m:r>
                          <m:r>
                            <a:rPr lang="en-US" altLang="zh-CN" sz="1134" i="1" dirty="0">
                              <a:latin typeface="Cambria Math" panose="02040503050406030204" pitchFamily="18" charset="0"/>
                            </a:rPr>
                            <m:t>𝑥</m:t>
                          </m:r>
                        </m:e>
                        <m:sub>
                          <m:r>
                            <a:rPr lang="en-US" altLang="zh-CN" sz="1134" i="1" dirty="0">
                              <a:latin typeface="Cambria Math" panose="02040503050406030204" pitchFamily="18" charset="0"/>
                            </a:rPr>
                            <m:t>𝑑</m:t>
                          </m:r>
                        </m:sub>
                        <m:sup>
                          <m:r>
                            <a:rPr lang="en-US" altLang="zh-CN" sz="1134" i="1" dirty="0">
                              <a:latin typeface="Cambria Math" panose="02040503050406030204" pitchFamily="18" charset="0"/>
                            </a:rPr>
                            <m:t>′</m:t>
                          </m:r>
                        </m:sup>
                      </m:sSubSup>
                      <m:r>
                        <a:rPr lang="en-US" altLang="zh-CN" sz="1134" i="1">
                          <a:latin typeface="Cambria Math" panose="02040503050406030204" pitchFamily="18" charset="0"/>
                          <a:ea typeface="Cambria Math" panose="02040503050406030204" pitchFamily="18" charset="0"/>
                        </a:rPr>
                        <m:t>∈</m:t>
                      </m:r>
                      <m:sSup>
                        <m:sSupPr>
                          <m:ctrlPr>
                            <a:rPr lang="en-US" altLang="zh-CN" sz="1134" i="1">
                              <a:latin typeface="Cambria Math" panose="02040503050406030204" pitchFamily="18" charset="0"/>
                              <a:ea typeface="Cambria Math" panose="02040503050406030204" pitchFamily="18" charset="0"/>
                            </a:rPr>
                          </m:ctrlPr>
                        </m:sSupPr>
                        <m:e>
                          <m:r>
                            <a:rPr lang="en-US" altLang="zh-CN" sz="1134" i="1">
                              <a:latin typeface="Cambria Math" panose="02040503050406030204" pitchFamily="18" charset="0"/>
                              <a:ea typeface="Cambria Math" panose="02040503050406030204" pitchFamily="18" charset="0"/>
                            </a:rPr>
                            <m:t>ℝ</m:t>
                          </m:r>
                        </m:e>
                        <m:sup>
                          <m:r>
                            <a:rPr lang="en-US" altLang="zh-CN" sz="1134" i="1">
                              <a:latin typeface="Cambria Math" panose="02040503050406030204" pitchFamily="18" charset="0"/>
                              <a:ea typeface="Cambria Math" panose="02040503050406030204" pitchFamily="18" charset="0"/>
                            </a:rPr>
                            <m:t>𝑡</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h</m:t>
                          </m:r>
                          <m:r>
                            <a:rPr lang="en-US" altLang="zh-CN" sz="1134" i="1">
                              <a:latin typeface="Cambria Math" panose="02040503050406030204" pitchFamily="18" charset="0"/>
                              <a:ea typeface="Cambria Math" panose="02040503050406030204" pitchFamily="18" charset="0"/>
                            </a:rPr>
                            <m:t>×2</m:t>
                          </m:r>
                          <m:r>
                            <a:rPr lang="en-US" altLang="zh-CN" sz="1134" i="1">
                              <a:latin typeface="Cambria Math" panose="02040503050406030204" pitchFamily="18" charset="0"/>
                              <a:ea typeface="Cambria Math" panose="02040503050406030204" pitchFamily="18" charset="0"/>
                            </a:rPr>
                            <m:t>𝑤</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𝑐</m:t>
                          </m:r>
                        </m:sup>
                      </m:sSup>
                    </m:oMath>
                  </m:oMathPara>
                </a14:m>
                <a:endParaRPr lang="zh-CN" altLang="en-US" sz="1134" dirty="0">
                  <a:latin typeface="微软雅黑" panose="020B0503020204020204" pitchFamily="34" charset="-122"/>
                  <a:ea typeface="微软雅黑" panose="020B0503020204020204" pitchFamily="34" charset="-122"/>
                </a:endParaRPr>
              </a:p>
            </p:txBody>
          </p:sp>
        </mc:Choice>
        <mc:Fallback xmlns="">
          <p:sp>
            <p:nvSpPr>
              <p:cNvPr id="54" name="文本框 53">
                <a:extLst>
                  <a:ext uri="{FF2B5EF4-FFF2-40B4-BE49-F238E27FC236}">
                    <a16:creationId xmlns:a16="http://schemas.microsoft.com/office/drawing/2014/main" id="{F6DDED66-4078-54BB-60F7-CC63ABFCA004}"/>
                  </a:ext>
                </a:extLst>
              </p:cNvPr>
              <p:cNvSpPr txBox="1">
                <a:spLocks noRot="1" noChangeAspect="1" noMove="1" noResize="1" noEditPoints="1" noAdjustHandles="1" noChangeArrowheads="1" noChangeShapeType="1" noTextEdit="1"/>
              </p:cNvSpPr>
              <p:nvPr/>
            </p:nvSpPr>
            <p:spPr>
              <a:xfrm>
                <a:off x="-348541" y="6179734"/>
                <a:ext cx="3970348" cy="288284"/>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76F8DD84-C740-815C-EA30-1A9A6B448F4E}"/>
                  </a:ext>
                </a:extLst>
              </p:cNvPr>
              <p:cNvSpPr txBox="1"/>
              <p:nvPr/>
            </p:nvSpPr>
            <p:spPr>
              <a:xfrm>
                <a:off x="4328794" y="3192515"/>
                <a:ext cx="455957" cy="2959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323" i="1" dirty="0">
                              <a:latin typeface="Cambria Math" panose="02040503050406030204" pitchFamily="18" charset="0"/>
                            </a:rPr>
                          </m:ctrlPr>
                        </m:sSubSupPr>
                        <m:e>
                          <m:r>
                            <a:rPr lang="en-US" altLang="zh-CN" sz="1323" i="1" dirty="0">
                              <a:latin typeface="Cambria Math" panose="02040503050406030204" pitchFamily="18" charset="0"/>
                            </a:rPr>
                            <m:t>𝑥</m:t>
                          </m:r>
                        </m:e>
                        <m:sub>
                          <m:r>
                            <a:rPr lang="en-US" altLang="zh-CN" sz="1323" i="1" dirty="0">
                              <a:latin typeface="Cambria Math" panose="02040503050406030204" pitchFamily="18" charset="0"/>
                            </a:rPr>
                            <m:t>𝑑</m:t>
                          </m:r>
                        </m:sub>
                        <m:sup>
                          <m:r>
                            <a:rPr lang="en-US" altLang="zh-CN" sz="1323" i="1" dirty="0">
                              <a:latin typeface="Cambria Math" panose="02040503050406030204" pitchFamily="18" charset="0"/>
                            </a:rPr>
                            <m:t>′</m:t>
                          </m:r>
                        </m:sup>
                      </m:sSubSup>
                    </m:oMath>
                  </m:oMathPara>
                </a14:m>
                <a:endParaRPr lang="zh-CN" altLang="en-US" sz="1323" dirty="0"/>
              </a:p>
            </p:txBody>
          </p:sp>
        </mc:Choice>
        <mc:Fallback xmlns="">
          <p:sp>
            <p:nvSpPr>
              <p:cNvPr id="55" name="文本框 54">
                <a:extLst>
                  <a:ext uri="{FF2B5EF4-FFF2-40B4-BE49-F238E27FC236}">
                    <a16:creationId xmlns:a16="http://schemas.microsoft.com/office/drawing/2014/main" id="{76F8DD84-C740-815C-EA30-1A9A6B448F4E}"/>
                  </a:ext>
                </a:extLst>
              </p:cNvPr>
              <p:cNvSpPr txBox="1">
                <a:spLocks noRot="1" noChangeAspect="1" noMove="1" noResize="1" noEditPoints="1" noAdjustHandles="1" noChangeArrowheads="1" noChangeShapeType="1" noTextEdit="1"/>
              </p:cNvSpPr>
              <p:nvPr/>
            </p:nvSpPr>
            <p:spPr>
              <a:xfrm>
                <a:off x="4328794" y="3192515"/>
                <a:ext cx="455957" cy="295915"/>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FF6E1926-98EB-0AB0-0329-CAA10C1DDD72}"/>
                  </a:ext>
                </a:extLst>
              </p:cNvPr>
              <p:cNvSpPr txBox="1"/>
              <p:nvPr/>
            </p:nvSpPr>
            <p:spPr>
              <a:xfrm>
                <a:off x="3991801" y="2699749"/>
                <a:ext cx="455957" cy="281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134" i="1" dirty="0">
                              <a:latin typeface="Cambria Math" panose="02040503050406030204" pitchFamily="18" charset="0"/>
                            </a:rPr>
                          </m:ctrlPr>
                        </m:sSubSupPr>
                        <m:e>
                          <m:r>
                            <a:rPr lang="en-US" altLang="zh-CN" sz="1134" i="1" dirty="0">
                              <a:latin typeface="Cambria Math" panose="02040503050406030204" pitchFamily="18" charset="0"/>
                            </a:rPr>
                            <m:t>𝐼</m:t>
                          </m:r>
                        </m:e>
                        <m:sub>
                          <m:r>
                            <a:rPr lang="en-US" altLang="zh-CN" sz="1134" i="1" dirty="0">
                              <a:latin typeface="Cambria Math" panose="02040503050406030204" pitchFamily="18" charset="0"/>
                            </a:rPr>
                            <m:t>𝑔</m:t>
                          </m:r>
                        </m:sub>
                        <m:sup>
                          <m:r>
                            <a:rPr lang="en-US" altLang="zh-CN" sz="1134" i="1" dirty="0">
                              <a:latin typeface="Cambria Math" panose="02040503050406030204" pitchFamily="18" charset="0"/>
                            </a:rPr>
                            <m:t> </m:t>
                          </m:r>
                        </m:sup>
                      </m:sSubSup>
                    </m:oMath>
                  </m:oMathPara>
                </a14:m>
                <a:endParaRPr lang="zh-CN" altLang="en-US" sz="1134" dirty="0"/>
              </a:p>
            </p:txBody>
          </p:sp>
        </mc:Choice>
        <mc:Fallback xmlns="">
          <p:sp>
            <p:nvSpPr>
              <p:cNvPr id="56" name="文本框 55">
                <a:extLst>
                  <a:ext uri="{FF2B5EF4-FFF2-40B4-BE49-F238E27FC236}">
                    <a16:creationId xmlns:a16="http://schemas.microsoft.com/office/drawing/2014/main" id="{FF6E1926-98EB-0AB0-0329-CAA10C1DDD72}"/>
                  </a:ext>
                </a:extLst>
              </p:cNvPr>
              <p:cNvSpPr txBox="1">
                <a:spLocks noRot="1" noChangeAspect="1" noMove="1" noResize="1" noEditPoints="1" noAdjustHandles="1" noChangeArrowheads="1" noChangeShapeType="1" noTextEdit="1"/>
              </p:cNvSpPr>
              <p:nvPr/>
            </p:nvSpPr>
            <p:spPr>
              <a:xfrm>
                <a:off x="3991801" y="2699749"/>
                <a:ext cx="455957" cy="281167"/>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D1D54A1E-C9CE-69DA-2F0C-F8E34C8538CD}"/>
                  </a:ext>
                </a:extLst>
              </p:cNvPr>
              <p:cNvSpPr txBox="1"/>
              <p:nvPr/>
            </p:nvSpPr>
            <p:spPr>
              <a:xfrm>
                <a:off x="3076341" y="5666014"/>
                <a:ext cx="1923572" cy="271741"/>
              </a:xfrm>
              <a:prstGeom prst="rect">
                <a:avLst/>
              </a:prstGeom>
              <a:noFill/>
            </p:spPr>
            <p:txBody>
              <a:bodyPr wrap="square">
                <a:spAutoFit/>
              </a:bodyPr>
              <a:lstStyle/>
              <a:p>
                <a:r>
                  <a:rPr lang="zh-CN" altLang="en-US" sz="1134" dirty="0"/>
                  <a:t>视频特征</a:t>
                </a:r>
                <a14:m>
                  <m:oMath xmlns:m="http://schemas.openxmlformats.org/officeDocument/2006/math">
                    <m:r>
                      <m:rPr>
                        <m:sty m:val="p"/>
                      </m:rPr>
                      <a:rPr lang="en-US" altLang="zh-CN" sz="1134" i="1" dirty="0">
                        <a:latin typeface="Cambria Math" panose="02040503050406030204" pitchFamily="18" charset="0"/>
                        <a:ea typeface="Cambria Math" panose="02040503050406030204" pitchFamily="18" charset="0"/>
                      </a:rPr>
                      <m:t>Z</m:t>
                    </m:r>
                    <m:r>
                      <a:rPr lang="en-US" altLang="zh-CN" sz="1134" i="1">
                        <a:latin typeface="Cambria Math" panose="02040503050406030204" pitchFamily="18" charset="0"/>
                        <a:ea typeface="Cambria Math" panose="02040503050406030204" pitchFamily="18" charset="0"/>
                      </a:rPr>
                      <m:t>∈</m:t>
                    </m:r>
                    <m:sSup>
                      <m:sSupPr>
                        <m:ctrlPr>
                          <a:rPr lang="en-US" altLang="zh-CN" sz="1134" i="1">
                            <a:latin typeface="Cambria Math" panose="02040503050406030204" pitchFamily="18" charset="0"/>
                            <a:ea typeface="Cambria Math" panose="02040503050406030204" pitchFamily="18" charset="0"/>
                          </a:rPr>
                        </m:ctrlPr>
                      </m:sSupPr>
                      <m:e>
                        <m:r>
                          <a:rPr lang="en-US" altLang="zh-CN" sz="1134" i="1">
                            <a:latin typeface="Cambria Math" panose="02040503050406030204" pitchFamily="18" charset="0"/>
                            <a:ea typeface="Cambria Math" panose="02040503050406030204" pitchFamily="18" charset="0"/>
                          </a:rPr>
                          <m:t>ℝ</m:t>
                        </m:r>
                      </m:e>
                      <m:sup>
                        <m:r>
                          <a:rPr lang="en-US" altLang="zh-CN" sz="1134" i="1">
                            <a:latin typeface="Cambria Math" panose="02040503050406030204" pitchFamily="18" charset="0"/>
                            <a:ea typeface="Cambria Math" panose="02040503050406030204" pitchFamily="18" charset="0"/>
                          </a:rPr>
                          <m:t>𝑏</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𝑐</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𝑓</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h</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𝑤</m:t>
                        </m:r>
                      </m:sup>
                    </m:sSup>
                  </m:oMath>
                </a14:m>
                <a:endParaRPr lang="zh-CN" altLang="en-US" sz="1134" dirty="0"/>
              </a:p>
            </p:txBody>
          </p:sp>
        </mc:Choice>
        <mc:Fallback xmlns="">
          <p:sp>
            <p:nvSpPr>
              <p:cNvPr id="57" name="文本框 56">
                <a:extLst>
                  <a:ext uri="{FF2B5EF4-FFF2-40B4-BE49-F238E27FC236}">
                    <a16:creationId xmlns:a16="http://schemas.microsoft.com/office/drawing/2014/main" id="{D1D54A1E-C9CE-69DA-2F0C-F8E34C8538CD}"/>
                  </a:ext>
                </a:extLst>
              </p:cNvPr>
              <p:cNvSpPr txBox="1">
                <a:spLocks noRot="1" noChangeAspect="1" noMove="1" noResize="1" noEditPoints="1" noAdjustHandles="1" noChangeArrowheads="1" noChangeShapeType="1" noTextEdit="1"/>
              </p:cNvSpPr>
              <p:nvPr/>
            </p:nvSpPr>
            <p:spPr>
              <a:xfrm>
                <a:off x="3076341" y="5666014"/>
                <a:ext cx="1923572" cy="271741"/>
              </a:xfrm>
              <a:prstGeom prst="rect">
                <a:avLst/>
              </a:prstGeom>
              <a:blipFill>
                <a:blip r:embed="rId23"/>
                <a:stretch>
                  <a:fillRect b="-1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84637E59-2E5D-D3F1-7E07-AD58C68EB241}"/>
                  </a:ext>
                </a:extLst>
              </p:cNvPr>
              <p:cNvSpPr txBox="1"/>
              <p:nvPr/>
            </p:nvSpPr>
            <p:spPr>
              <a:xfrm>
                <a:off x="3030255" y="5910760"/>
                <a:ext cx="1923091" cy="274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134" i="1" dirty="0">
                              <a:latin typeface="Cambria Math" panose="02040503050406030204" pitchFamily="18" charset="0"/>
                            </a:rPr>
                          </m:ctrlPr>
                        </m:sSubSupPr>
                        <m:e>
                          <m:r>
                            <a:rPr lang="en-US" altLang="zh-CN" sz="1134" i="1">
                              <a:latin typeface="Cambria Math" panose="02040503050406030204" pitchFamily="18" charset="0"/>
                            </a:rPr>
                            <m:t>𝑟𝑒𝑠h𝑎𝑝𝑒</m:t>
                          </m:r>
                          <m:r>
                            <a:rPr lang="en-US" altLang="zh-CN" sz="1134" i="1">
                              <a:latin typeface="Cambria Math" panose="02040503050406030204" pitchFamily="18" charset="0"/>
                            </a:rPr>
                            <m:t>:</m:t>
                          </m:r>
                          <m:r>
                            <a:rPr lang="en-US" altLang="zh-CN" sz="1134" i="1">
                              <a:latin typeface="Cambria Math" panose="02040503050406030204" pitchFamily="18" charset="0"/>
                            </a:rPr>
                            <m:t>𝑍</m:t>
                          </m:r>
                        </m:e>
                        <m:sub>
                          <m:r>
                            <a:rPr lang="en-US" altLang="zh-CN" sz="1134" i="1" dirty="0">
                              <a:latin typeface="Cambria Math" panose="02040503050406030204" pitchFamily="18" charset="0"/>
                            </a:rPr>
                            <m:t> </m:t>
                          </m:r>
                        </m:sub>
                        <m:sup>
                          <m:r>
                            <a:rPr lang="en-US" altLang="zh-CN" sz="1134" i="1" dirty="0">
                              <a:latin typeface="Cambria Math" panose="02040503050406030204" pitchFamily="18" charset="0"/>
                            </a:rPr>
                            <m:t>′</m:t>
                          </m:r>
                        </m:sup>
                      </m:sSubSup>
                      <m:r>
                        <a:rPr lang="en-US" altLang="zh-CN" sz="1134" i="1">
                          <a:latin typeface="Cambria Math" panose="02040503050406030204" pitchFamily="18" charset="0"/>
                          <a:ea typeface="Cambria Math" panose="02040503050406030204" pitchFamily="18" charset="0"/>
                        </a:rPr>
                        <m:t>∈</m:t>
                      </m:r>
                      <m:sSup>
                        <m:sSupPr>
                          <m:ctrlPr>
                            <a:rPr lang="en-US" altLang="zh-CN" sz="1134" i="1">
                              <a:latin typeface="Cambria Math" panose="02040503050406030204" pitchFamily="18" charset="0"/>
                              <a:ea typeface="Cambria Math" panose="02040503050406030204" pitchFamily="18" charset="0"/>
                            </a:rPr>
                          </m:ctrlPr>
                        </m:sSupPr>
                        <m:e>
                          <m:r>
                            <a:rPr lang="en-US" altLang="zh-CN" sz="1134" i="1">
                              <a:latin typeface="Cambria Math" panose="02040503050406030204" pitchFamily="18" charset="0"/>
                              <a:ea typeface="Cambria Math" panose="02040503050406030204" pitchFamily="18" charset="0"/>
                            </a:rPr>
                            <m:t>ℝ</m:t>
                          </m:r>
                        </m:e>
                        <m:sup>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𝑏</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h</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𝑤</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𝑓</m:t>
                          </m:r>
                          <m:r>
                            <a:rPr lang="en-US" altLang="zh-CN" sz="1134" i="1">
                              <a:latin typeface="Cambria Math" panose="02040503050406030204" pitchFamily="18" charset="0"/>
                              <a:ea typeface="Cambria Math" panose="02040503050406030204" pitchFamily="18" charset="0"/>
                            </a:rPr>
                            <m:t>×</m:t>
                          </m:r>
                          <m:r>
                            <a:rPr lang="en-US" altLang="zh-CN" sz="1134" i="1">
                              <a:latin typeface="Cambria Math" panose="02040503050406030204" pitchFamily="18" charset="0"/>
                              <a:ea typeface="Cambria Math" panose="02040503050406030204" pitchFamily="18" charset="0"/>
                            </a:rPr>
                            <m:t>𝑐</m:t>
                          </m:r>
                        </m:sup>
                      </m:sSup>
                    </m:oMath>
                  </m:oMathPara>
                </a14:m>
                <a:endParaRPr lang="zh-CN" altLang="en-US" sz="1134" dirty="0"/>
              </a:p>
            </p:txBody>
          </p:sp>
        </mc:Choice>
        <mc:Fallback xmlns="">
          <p:sp>
            <p:nvSpPr>
              <p:cNvPr id="59" name="文本框 58">
                <a:extLst>
                  <a:ext uri="{FF2B5EF4-FFF2-40B4-BE49-F238E27FC236}">
                    <a16:creationId xmlns:a16="http://schemas.microsoft.com/office/drawing/2014/main" id="{84637E59-2E5D-D3F1-7E07-AD58C68EB241}"/>
                  </a:ext>
                </a:extLst>
              </p:cNvPr>
              <p:cNvSpPr txBox="1">
                <a:spLocks noRot="1" noChangeAspect="1" noMove="1" noResize="1" noEditPoints="1" noAdjustHandles="1" noChangeArrowheads="1" noChangeShapeType="1" noTextEdit="1"/>
              </p:cNvSpPr>
              <p:nvPr/>
            </p:nvSpPr>
            <p:spPr>
              <a:xfrm>
                <a:off x="3030255" y="5910760"/>
                <a:ext cx="1923091" cy="274178"/>
              </a:xfrm>
              <a:prstGeom prst="rect">
                <a:avLst/>
              </a:prstGeom>
              <a:blipFill>
                <a:blip r:embed="rId24"/>
                <a:stretch>
                  <a:fillRect b="-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93639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B8F2BA-4450-2CAE-1150-C5A7CCF5EBA8}"/>
              </a:ext>
            </a:extLst>
          </p:cNvPr>
          <p:cNvPicPr>
            <a:picLocks noChangeAspect="1"/>
          </p:cNvPicPr>
          <p:nvPr/>
        </p:nvPicPr>
        <p:blipFill>
          <a:blip r:embed="rId3"/>
          <a:stretch>
            <a:fillRect/>
          </a:stretch>
        </p:blipFill>
        <p:spPr>
          <a:xfrm>
            <a:off x="223269" y="1344336"/>
            <a:ext cx="5709535" cy="2265297"/>
          </a:xfrm>
          <a:prstGeom prst="rect">
            <a:avLst/>
          </a:prstGeom>
        </p:spPr>
      </p:pic>
      <p:sp>
        <p:nvSpPr>
          <p:cNvPr id="2" name="灯片编号占位符 1">
            <a:extLst>
              <a:ext uri="{FF2B5EF4-FFF2-40B4-BE49-F238E27FC236}">
                <a16:creationId xmlns:a16="http://schemas.microsoft.com/office/drawing/2014/main" id="{7C2707B7-5426-2765-F823-D870913B24A4}"/>
              </a:ext>
            </a:extLst>
          </p:cNvPr>
          <p:cNvSpPr>
            <a:spLocks noGrp="1"/>
          </p:cNvSpPr>
          <p:nvPr>
            <p:ph type="sldNum" sz="quarter" idx="4"/>
          </p:nvPr>
        </p:nvSpPr>
        <p:spPr/>
        <p:txBody>
          <a:bodyPr/>
          <a:lstStyle/>
          <a:p>
            <a:fld id="{7BC01B97-BE90-DE43-87FD-56A468D87D54}" type="slidenum">
              <a:rPr kumimoji="1" lang="zh-CN" altLang="en-US" smtClean="0"/>
              <a:pPr/>
              <a:t>7</a:t>
            </a:fld>
            <a:endParaRPr kumimoji="1" lang="zh-CN" altLang="en-US" dirty="0">
              <a:solidFill>
                <a:schemeClr val="bg2">
                  <a:lumMod val="75000"/>
                </a:schemeClr>
              </a:solidFill>
            </a:endParaRPr>
          </a:p>
        </p:txBody>
      </p:sp>
      <p:sp>
        <p:nvSpPr>
          <p:cNvPr id="3" name="标题 1">
            <a:extLst>
              <a:ext uri="{FF2B5EF4-FFF2-40B4-BE49-F238E27FC236}">
                <a16:creationId xmlns:a16="http://schemas.microsoft.com/office/drawing/2014/main" id="{8293C6EB-CE62-1A3C-1774-9CF818F99AB1}"/>
              </a:ext>
            </a:extLst>
          </p:cNvPr>
          <p:cNvSpPr txBox="1">
            <a:spLocks/>
          </p:cNvSpPr>
          <p:nvPr/>
        </p:nvSpPr>
        <p:spPr>
          <a:xfrm>
            <a:off x="237634" y="615449"/>
            <a:ext cx="7440669" cy="344968"/>
          </a:xfrm>
          <a:prstGeom prst="rect">
            <a:avLst/>
          </a:prstGeom>
        </p:spPr>
        <p:txBody>
          <a:bodyPr/>
          <a:lstStyle>
            <a:lvl1pPr algn="l" rtl="0" fontAlgn="base">
              <a:spcBef>
                <a:spcPct val="0"/>
              </a:spcBef>
              <a:spcAft>
                <a:spcPct val="0"/>
              </a:spcAft>
              <a:defRPr sz="2200" b="1">
                <a:solidFill>
                  <a:schemeClr val="tx1"/>
                </a:solidFill>
                <a:latin typeface="+mj-lt"/>
                <a:ea typeface="+mj-ea"/>
                <a:cs typeface="+mj-cs"/>
              </a:defRPr>
            </a:lvl1pPr>
            <a:lvl2pPr algn="l" rtl="0" fontAlgn="base">
              <a:spcBef>
                <a:spcPct val="0"/>
              </a:spcBef>
              <a:spcAft>
                <a:spcPct val="0"/>
              </a:spcAft>
              <a:defRPr sz="2200" b="1">
                <a:solidFill>
                  <a:schemeClr val="tx1"/>
                </a:solidFill>
                <a:latin typeface="Arial" panose="020B0604020202020204" pitchFamily="34" charset="0"/>
              </a:defRPr>
            </a:lvl2pPr>
            <a:lvl3pPr algn="l" rtl="0" fontAlgn="base">
              <a:spcBef>
                <a:spcPct val="0"/>
              </a:spcBef>
              <a:spcAft>
                <a:spcPct val="0"/>
              </a:spcAft>
              <a:defRPr sz="2200" b="1">
                <a:solidFill>
                  <a:schemeClr val="tx1"/>
                </a:solidFill>
                <a:latin typeface="Arial" panose="020B0604020202020204" pitchFamily="34" charset="0"/>
              </a:defRPr>
            </a:lvl3pPr>
            <a:lvl4pPr algn="l" rtl="0" fontAlgn="base">
              <a:spcBef>
                <a:spcPct val="0"/>
              </a:spcBef>
              <a:spcAft>
                <a:spcPct val="0"/>
              </a:spcAft>
              <a:defRPr sz="2200" b="1">
                <a:solidFill>
                  <a:schemeClr val="tx1"/>
                </a:solidFill>
                <a:latin typeface="Arial" panose="020B0604020202020204" pitchFamily="34" charset="0"/>
              </a:defRPr>
            </a:lvl4pPr>
            <a:lvl5pPr algn="l" rtl="0" fontAlgn="base">
              <a:spcBef>
                <a:spcPct val="0"/>
              </a:spcBef>
              <a:spcAft>
                <a:spcPct val="0"/>
              </a:spcAft>
              <a:defRPr sz="2200" b="1">
                <a:solidFill>
                  <a:schemeClr val="tx1"/>
                </a:solidFill>
                <a:latin typeface="Arial" panose="020B0604020202020204" pitchFamily="34" charset="0"/>
              </a:defRPr>
            </a:lvl5pPr>
            <a:lvl6pPr marL="457200" algn="l" rtl="0" fontAlgn="base">
              <a:spcBef>
                <a:spcPct val="0"/>
              </a:spcBef>
              <a:spcAft>
                <a:spcPct val="0"/>
              </a:spcAft>
              <a:defRPr sz="2200" b="1">
                <a:solidFill>
                  <a:schemeClr val="tx1"/>
                </a:solidFill>
                <a:latin typeface="Arial" panose="020B0604020202020204" pitchFamily="34" charset="0"/>
              </a:defRPr>
            </a:lvl6pPr>
            <a:lvl7pPr marL="914400" algn="l" rtl="0" fontAlgn="base">
              <a:spcBef>
                <a:spcPct val="0"/>
              </a:spcBef>
              <a:spcAft>
                <a:spcPct val="0"/>
              </a:spcAft>
              <a:defRPr sz="2200" b="1">
                <a:solidFill>
                  <a:schemeClr val="tx1"/>
                </a:solidFill>
                <a:latin typeface="Arial" panose="020B0604020202020204" pitchFamily="34" charset="0"/>
              </a:defRPr>
            </a:lvl7pPr>
            <a:lvl8pPr marL="1371600" algn="l" rtl="0" fontAlgn="base">
              <a:spcBef>
                <a:spcPct val="0"/>
              </a:spcBef>
              <a:spcAft>
                <a:spcPct val="0"/>
              </a:spcAft>
              <a:defRPr sz="2200" b="1">
                <a:solidFill>
                  <a:schemeClr val="tx1"/>
                </a:solidFill>
                <a:latin typeface="Arial" panose="020B0604020202020204" pitchFamily="34" charset="0"/>
              </a:defRPr>
            </a:lvl8pPr>
            <a:lvl9pPr marL="1828800" algn="l" rtl="0" fontAlgn="base">
              <a:spcBef>
                <a:spcPct val="0"/>
              </a:spcBef>
              <a:spcAft>
                <a:spcPct val="0"/>
              </a:spcAft>
              <a:defRPr sz="2200" b="1">
                <a:solidFill>
                  <a:schemeClr val="tx1"/>
                </a:solidFill>
                <a:latin typeface="Arial" panose="020B0604020202020204" pitchFamily="34" charset="0"/>
              </a:defRPr>
            </a:lvl9pPr>
          </a:lstStyle>
          <a:p>
            <a:pPr marL="323983" indent="-323983">
              <a:buFont typeface="Wingdings" panose="05000000000000000000" pitchFamily="2" charset="2"/>
              <a:buChar char="p"/>
            </a:pPr>
            <a:r>
              <a:rPr kumimoji="1" lang="zh-CN" altLang="en-US" sz="1889" kern="0" dirty="0">
                <a:solidFill>
                  <a:srgbClr val="102391"/>
                </a:solidFill>
                <a:latin typeface="微软雅黑" charset="0"/>
                <a:ea typeface="微软雅黑" charset="0"/>
              </a:rPr>
              <a:t>高斯混合模型</a:t>
            </a:r>
            <a:endParaRPr kumimoji="1" lang="zh-CN" altLang="en-US" sz="2078" kern="0" dirty="0">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F2530234-CC01-847E-7173-E4C12B69B2DE}"/>
              </a:ext>
            </a:extLst>
          </p:cNvPr>
          <p:cNvPicPr>
            <a:picLocks noChangeAspect="1"/>
          </p:cNvPicPr>
          <p:nvPr/>
        </p:nvPicPr>
        <p:blipFill>
          <a:blip r:embed="rId4"/>
          <a:stretch>
            <a:fillRect/>
          </a:stretch>
        </p:blipFill>
        <p:spPr>
          <a:xfrm>
            <a:off x="5637719" y="1685666"/>
            <a:ext cx="2418756" cy="2547312"/>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D5D0E2E-39A5-1A8E-65B8-A91FBD42EF59}"/>
                  </a:ext>
                </a:extLst>
              </p:cNvPr>
              <p:cNvSpPr txBox="1"/>
              <p:nvPr/>
            </p:nvSpPr>
            <p:spPr>
              <a:xfrm>
                <a:off x="5704592" y="4378371"/>
                <a:ext cx="2489208" cy="290721"/>
              </a:xfrm>
              <a:prstGeom prst="rect">
                <a:avLst/>
              </a:prstGeom>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889" i="1">
                              <a:latin typeface="Cambria Math" panose="02040503050406030204" pitchFamily="18" charset="0"/>
                            </a:rPr>
                          </m:ctrlPr>
                        </m:sSubPr>
                        <m:e>
                          <m:r>
                            <a:rPr lang="en-US" altLang="zh-CN" sz="1889" i="1">
                              <a:latin typeface="Cambria Math" panose="02040503050406030204" pitchFamily="18" charset="0"/>
                            </a:rPr>
                            <m:t>𝑃</m:t>
                          </m:r>
                        </m:e>
                        <m:sub>
                          <m:r>
                            <a:rPr lang="zh-CN" altLang="en-US" sz="1889" i="1">
                              <a:latin typeface="Cambria Math" panose="02040503050406030204" pitchFamily="18" charset="0"/>
                            </a:rPr>
                            <m:t>𝜃</m:t>
                          </m:r>
                        </m:sub>
                      </m:sSub>
                      <m:d>
                        <m:dPr>
                          <m:ctrlPr>
                            <a:rPr lang="en-US" altLang="zh-CN" sz="1889" i="1">
                              <a:latin typeface="Cambria Math" panose="02040503050406030204" pitchFamily="18" charset="0"/>
                            </a:rPr>
                          </m:ctrlPr>
                        </m:dPr>
                        <m:e>
                          <m:r>
                            <a:rPr lang="en-US" altLang="zh-CN" sz="1889" i="1">
                              <a:latin typeface="Cambria Math" panose="02040503050406030204" pitchFamily="18" charset="0"/>
                            </a:rPr>
                            <m:t>𝑥</m:t>
                          </m:r>
                        </m:e>
                      </m:d>
                      <m:r>
                        <a:rPr lang="en-US" altLang="zh-CN" sz="1889" i="1">
                          <a:latin typeface="Cambria Math" panose="02040503050406030204" pitchFamily="18" charset="0"/>
                        </a:rPr>
                        <m:t>=0.5 </m:t>
                      </m:r>
                      <m:sSub>
                        <m:sSubPr>
                          <m:ctrlPr>
                            <a:rPr lang="en-US" altLang="zh-CN" sz="1889" i="1">
                              <a:latin typeface="Cambria Math" panose="02040503050406030204" pitchFamily="18" charset="0"/>
                            </a:rPr>
                          </m:ctrlPr>
                        </m:sSubPr>
                        <m:e>
                          <m:r>
                            <a:rPr lang="en-US" altLang="zh-CN" sz="1889" i="1">
                              <a:latin typeface="Cambria Math" panose="02040503050406030204" pitchFamily="18" charset="0"/>
                            </a:rPr>
                            <m:t>𝑥</m:t>
                          </m:r>
                        </m:e>
                        <m:sub>
                          <m:r>
                            <a:rPr lang="en-US" altLang="zh-CN" sz="1889" i="1">
                              <a:latin typeface="Cambria Math" panose="02040503050406030204" pitchFamily="18" charset="0"/>
                            </a:rPr>
                            <m:t>1</m:t>
                          </m:r>
                        </m:sub>
                      </m:sSub>
                      <m:r>
                        <a:rPr lang="en-US" altLang="zh-CN" sz="1889" i="1">
                          <a:latin typeface="Cambria Math" panose="02040503050406030204" pitchFamily="18" charset="0"/>
                        </a:rPr>
                        <m:t>+0.5 </m:t>
                      </m:r>
                      <m:sSub>
                        <m:sSubPr>
                          <m:ctrlPr>
                            <a:rPr lang="en-US" altLang="zh-CN" sz="1889" i="1">
                              <a:latin typeface="Cambria Math" panose="02040503050406030204" pitchFamily="18" charset="0"/>
                            </a:rPr>
                          </m:ctrlPr>
                        </m:sSubPr>
                        <m:e>
                          <m:r>
                            <a:rPr lang="en-US" altLang="zh-CN" sz="1889" i="1">
                              <a:latin typeface="Cambria Math" panose="02040503050406030204" pitchFamily="18" charset="0"/>
                            </a:rPr>
                            <m:t>𝑥</m:t>
                          </m:r>
                        </m:e>
                        <m:sub>
                          <m:r>
                            <a:rPr lang="en-US" altLang="zh-CN" sz="1889" i="1">
                              <a:latin typeface="Cambria Math" panose="02040503050406030204" pitchFamily="18" charset="0"/>
                            </a:rPr>
                            <m:t>2</m:t>
                          </m:r>
                        </m:sub>
                      </m:sSub>
                    </m:oMath>
                  </m:oMathPara>
                </a14:m>
                <a:endParaRPr lang="zh-CN" altLang="en-US" sz="1889" dirty="0"/>
              </a:p>
            </p:txBody>
          </p:sp>
        </mc:Choice>
        <mc:Fallback xmlns="">
          <p:sp>
            <p:nvSpPr>
              <p:cNvPr id="6" name="文本框 5">
                <a:extLst>
                  <a:ext uri="{FF2B5EF4-FFF2-40B4-BE49-F238E27FC236}">
                    <a16:creationId xmlns:a16="http://schemas.microsoft.com/office/drawing/2014/main" id="{7D5D0E2E-39A5-1A8E-65B8-A91FBD42EF59}"/>
                  </a:ext>
                </a:extLst>
              </p:cNvPr>
              <p:cNvSpPr txBox="1">
                <a:spLocks noRot="1" noChangeAspect="1" noMove="1" noResize="1" noEditPoints="1" noAdjustHandles="1" noChangeArrowheads="1" noChangeShapeType="1" noTextEdit="1"/>
              </p:cNvSpPr>
              <p:nvPr/>
            </p:nvSpPr>
            <p:spPr>
              <a:xfrm>
                <a:off x="5704592" y="4378371"/>
                <a:ext cx="2489208" cy="290721"/>
              </a:xfrm>
              <a:prstGeom prst="rect">
                <a:avLst/>
              </a:prstGeom>
              <a:blipFill>
                <a:blip r:embed="rId5"/>
                <a:stretch>
                  <a:fillRect l="-1961" r="-490" b="-16667"/>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FDC397CD-E9A0-8776-1D14-86DCAB9EBEA0}"/>
              </a:ext>
            </a:extLst>
          </p:cNvPr>
          <p:cNvPicPr>
            <a:picLocks noChangeAspect="1"/>
          </p:cNvPicPr>
          <p:nvPr/>
        </p:nvPicPr>
        <p:blipFill>
          <a:blip r:embed="rId6"/>
          <a:stretch>
            <a:fillRect/>
          </a:stretch>
        </p:blipFill>
        <p:spPr>
          <a:xfrm>
            <a:off x="237634" y="3943038"/>
            <a:ext cx="4884435" cy="636877"/>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87B499D-B695-FCD3-EAA8-92058E6469E2}"/>
                  </a:ext>
                </a:extLst>
              </p:cNvPr>
              <p:cNvSpPr txBox="1"/>
              <p:nvPr/>
            </p:nvSpPr>
            <p:spPr>
              <a:xfrm>
                <a:off x="304932" y="4913318"/>
                <a:ext cx="2625666" cy="665375"/>
              </a:xfrm>
              <a:prstGeom prst="rect">
                <a:avLst/>
              </a:prstGeom>
              <a:noFill/>
            </p:spPr>
            <p:txBody>
              <a:bodyPr wrap="square">
                <a:spAutoFit/>
              </a:bodyPr>
              <a:lstStyle/>
              <a:p>
                <a14:m>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𝑃</m:t>
                        </m:r>
                      </m:e>
                      <m:sub>
                        <m:r>
                          <a:rPr lang="zh-CN" altLang="en-US" sz="1701" i="1">
                            <a:latin typeface="Cambria Math" panose="02040503050406030204" pitchFamily="18" charset="0"/>
                          </a:rPr>
                          <m:t>𝜃</m:t>
                        </m:r>
                      </m:sub>
                    </m:sSub>
                    <m:d>
                      <m:dPr>
                        <m:ctrlPr>
                          <a:rPr lang="en-US" altLang="zh-CN" sz="1701" i="1">
                            <a:latin typeface="Cambria Math" panose="02040503050406030204" pitchFamily="18" charset="0"/>
                          </a:rPr>
                        </m:ctrlPr>
                      </m:dPr>
                      <m:e>
                        <m:r>
                          <a:rPr lang="en-US" altLang="zh-CN" sz="1701" i="1">
                            <a:latin typeface="Cambria Math" panose="02040503050406030204" pitchFamily="18" charset="0"/>
                          </a:rPr>
                          <m:t>𝑥</m:t>
                        </m:r>
                      </m:e>
                    </m:d>
                    <m:r>
                      <a:rPr lang="en-US" altLang="zh-CN" sz="1701" i="1">
                        <a:latin typeface="Cambria Math" panose="02040503050406030204" pitchFamily="18" charset="0"/>
                      </a:rPr>
                      <m:t>=</m:t>
                    </m:r>
                  </m:oMath>
                </a14:m>
                <a:r>
                  <a:rPr lang="zh-CN" altLang="en-US" sz="1728" dirty="0"/>
                  <a:t> </a:t>
                </a:r>
                <a14:m>
                  <m:oMath xmlns:m="http://schemas.openxmlformats.org/officeDocument/2006/math">
                    <m:nary>
                      <m:naryPr>
                        <m:limLoc m:val="undOvr"/>
                        <m:subHide m:val="on"/>
                        <m:supHide m:val="on"/>
                        <m:ctrlPr>
                          <a:rPr lang="zh-CN" altLang="en-US" sz="1728" i="1">
                            <a:latin typeface="Cambria Math" panose="02040503050406030204" pitchFamily="18" charset="0"/>
                          </a:rPr>
                        </m:ctrlPr>
                      </m:naryPr>
                      <m:sub/>
                      <m:sup/>
                      <m:e>
                        <m:r>
                          <a:rPr lang="en-US" altLang="zh-CN" sz="1728" i="1">
                            <a:latin typeface="Cambria Math" panose="02040503050406030204" pitchFamily="18" charset="0"/>
                          </a:rPr>
                          <m:t>𝑝</m:t>
                        </m:r>
                        <m:d>
                          <m:dPr>
                            <m:ctrlPr>
                              <a:rPr lang="en-US" altLang="zh-CN" sz="1728" i="1">
                                <a:latin typeface="Cambria Math" panose="02040503050406030204" pitchFamily="18" charset="0"/>
                              </a:rPr>
                            </m:ctrlPr>
                          </m:dPr>
                          <m:e>
                            <m:r>
                              <a:rPr lang="en-US" altLang="zh-CN" sz="1728" i="1">
                                <a:latin typeface="Cambria Math" panose="02040503050406030204" pitchFamily="18" charset="0"/>
                              </a:rPr>
                              <m:t>𝑧</m:t>
                            </m:r>
                          </m:e>
                        </m:d>
                        <m:r>
                          <a:rPr lang="en-US" altLang="zh-CN" sz="1728" i="1">
                            <a:latin typeface="Cambria Math" panose="02040503050406030204" pitchFamily="18" charset="0"/>
                          </a:rPr>
                          <m:t>∗</m:t>
                        </m:r>
                        <m:r>
                          <a:rPr lang="en-US" altLang="zh-CN" sz="1728" i="1">
                            <a:latin typeface="Cambria Math" panose="02040503050406030204" pitchFamily="18" charset="0"/>
                          </a:rPr>
                          <m:t>𝑞</m:t>
                        </m:r>
                        <m:d>
                          <m:dPr>
                            <m:ctrlPr>
                              <a:rPr lang="en-US" altLang="zh-CN" sz="1728" i="1">
                                <a:latin typeface="Cambria Math" panose="02040503050406030204" pitchFamily="18" charset="0"/>
                              </a:rPr>
                            </m:ctrlPr>
                          </m:dPr>
                          <m:e>
                            <m:r>
                              <a:rPr lang="en-US" altLang="zh-CN" sz="1728" i="1">
                                <a:latin typeface="Cambria Math" panose="02040503050406030204" pitchFamily="18" charset="0"/>
                              </a:rPr>
                              <m:t>𝑧</m:t>
                            </m:r>
                          </m:e>
                          <m:e>
                            <m:r>
                              <a:rPr lang="en-US" altLang="zh-CN" sz="1728" i="1">
                                <a:latin typeface="Cambria Math" panose="02040503050406030204" pitchFamily="18" charset="0"/>
                              </a:rPr>
                              <m:t>𝑥</m:t>
                            </m:r>
                          </m:e>
                        </m:d>
                        <m:r>
                          <a:rPr lang="en-US" altLang="zh-CN" sz="1728" i="1">
                            <a:latin typeface="Cambria Math" panose="02040503050406030204" pitchFamily="18" charset="0"/>
                          </a:rPr>
                          <m:t>𝑑𝑧</m:t>
                        </m:r>
                      </m:e>
                    </m:nary>
                  </m:oMath>
                </a14:m>
                <a:endParaRPr lang="zh-CN" altLang="en-US" sz="1728" dirty="0"/>
              </a:p>
            </p:txBody>
          </p:sp>
        </mc:Choice>
        <mc:Fallback xmlns="">
          <p:sp>
            <p:nvSpPr>
              <p:cNvPr id="10" name="文本框 9">
                <a:extLst>
                  <a:ext uri="{FF2B5EF4-FFF2-40B4-BE49-F238E27FC236}">
                    <a16:creationId xmlns:a16="http://schemas.microsoft.com/office/drawing/2014/main" id="{D87B499D-B695-FCD3-EAA8-92058E6469E2}"/>
                  </a:ext>
                </a:extLst>
              </p:cNvPr>
              <p:cNvSpPr txBox="1">
                <a:spLocks noRot="1" noChangeAspect="1" noMove="1" noResize="1" noEditPoints="1" noAdjustHandles="1" noChangeArrowheads="1" noChangeShapeType="1" noTextEdit="1"/>
              </p:cNvSpPr>
              <p:nvPr/>
            </p:nvSpPr>
            <p:spPr>
              <a:xfrm>
                <a:off x="304932" y="4913318"/>
                <a:ext cx="2625666" cy="665375"/>
              </a:xfrm>
              <a:prstGeom prst="rect">
                <a:avLst/>
              </a:prstGeom>
              <a:blipFill>
                <a:blip r:embed="rId7"/>
                <a:stretch>
                  <a:fillRect l="-14617" t="-37615" b="-11376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1702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C5632AA-406A-CFDE-1AC9-C4671E05DDFA}"/>
              </a:ext>
            </a:extLst>
          </p:cNvPr>
          <p:cNvSpPr>
            <a:spLocks noGrp="1"/>
          </p:cNvSpPr>
          <p:nvPr>
            <p:ph type="sldNum" sz="quarter" idx="4"/>
          </p:nvPr>
        </p:nvSpPr>
        <p:spPr/>
        <p:txBody>
          <a:bodyPr/>
          <a:lstStyle/>
          <a:p>
            <a:fld id="{7BC01B97-BE90-DE43-87FD-56A468D87D54}" type="slidenum">
              <a:rPr kumimoji="1" lang="zh-CN" altLang="en-US" smtClean="0"/>
              <a:pPr/>
              <a:t>8</a:t>
            </a:fld>
            <a:endParaRPr kumimoji="1" lang="zh-CN" altLang="en-US" dirty="0">
              <a:solidFill>
                <a:schemeClr val="bg2">
                  <a:lumMod val="75000"/>
                </a:schemeClr>
              </a:solidFill>
            </a:endParaRPr>
          </a:p>
        </p:txBody>
      </p:sp>
      <p:pic>
        <p:nvPicPr>
          <p:cNvPr id="4" name="图片 3">
            <a:extLst>
              <a:ext uri="{FF2B5EF4-FFF2-40B4-BE49-F238E27FC236}">
                <a16:creationId xmlns:a16="http://schemas.microsoft.com/office/drawing/2014/main" id="{479A5C1D-2B30-89D5-6647-20240B1DE728}"/>
              </a:ext>
            </a:extLst>
          </p:cNvPr>
          <p:cNvPicPr>
            <a:picLocks noChangeAspect="1"/>
          </p:cNvPicPr>
          <p:nvPr/>
        </p:nvPicPr>
        <p:blipFill>
          <a:blip r:embed="rId3"/>
          <a:stretch>
            <a:fillRect/>
          </a:stretch>
        </p:blipFill>
        <p:spPr>
          <a:xfrm>
            <a:off x="67552" y="1427531"/>
            <a:ext cx="8060407" cy="3921896"/>
          </a:xfrm>
          <a:prstGeom prst="rect">
            <a:avLst/>
          </a:prstGeom>
        </p:spPr>
      </p:pic>
      <mc:AlternateContent xmlns:mc="http://schemas.openxmlformats.org/markup-compatibility/2006" xmlns:a14="http://schemas.microsoft.com/office/drawing/2010/main">
        <mc:Choice Requires="a14">
          <p:sp>
            <p:nvSpPr>
              <p:cNvPr id="5" name="云形 4">
                <a:extLst>
                  <a:ext uri="{FF2B5EF4-FFF2-40B4-BE49-F238E27FC236}">
                    <a16:creationId xmlns:a16="http://schemas.microsoft.com/office/drawing/2014/main" id="{A54DF638-CD48-D137-1ED6-1139412C4104}"/>
                  </a:ext>
                </a:extLst>
              </p:cNvPr>
              <p:cNvSpPr/>
              <p:nvPr/>
            </p:nvSpPr>
            <p:spPr>
              <a:xfrm>
                <a:off x="5084954" y="1744173"/>
                <a:ext cx="807887" cy="722846"/>
              </a:xfrm>
              <a:prstGeom prst="cloud">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728" i="1">
                          <a:latin typeface="Cambria Math" panose="02040503050406030204" pitchFamily="18" charset="0"/>
                        </a:rPr>
                        <m:t>𝑥</m:t>
                      </m:r>
                    </m:oMath>
                  </m:oMathPara>
                </a14:m>
                <a:endParaRPr lang="zh-CN" altLang="en-US" sz="1728" dirty="0"/>
              </a:p>
            </p:txBody>
          </p:sp>
        </mc:Choice>
        <mc:Fallback xmlns="">
          <p:sp>
            <p:nvSpPr>
              <p:cNvPr id="5" name="云形 4">
                <a:extLst>
                  <a:ext uri="{FF2B5EF4-FFF2-40B4-BE49-F238E27FC236}">
                    <a16:creationId xmlns:a16="http://schemas.microsoft.com/office/drawing/2014/main" id="{A54DF638-CD48-D137-1ED6-1139412C4104}"/>
                  </a:ext>
                </a:extLst>
              </p:cNvPr>
              <p:cNvSpPr>
                <a:spLocks noRot="1" noChangeAspect="1" noMove="1" noResize="1" noEditPoints="1" noAdjustHandles="1" noChangeArrowheads="1" noChangeShapeType="1" noTextEdit="1"/>
              </p:cNvSpPr>
              <p:nvPr/>
            </p:nvSpPr>
            <p:spPr>
              <a:xfrm>
                <a:off x="5084954" y="1744173"/>
                <a:ext cx="807887" cy="722846"/>
              </a:xfrm>
              <a:prstGeom prst="cloud">
                <a:avLst/>
              </a:prstGeom>
              <a:blipFill>
                <a:blip r:embed="rId4"/>
                <a:stretch>
                  <a:fillRect/>
                </a:stretch>
              </a:blipFill>
              <a:ln w="19050"/>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6DF4DD1D-9B6C-CD7F-4874-20E0A4A07F28}"/>
                  </a:ext>
                </a:extLst>
              </p:cNvPr>
              <p:cNvSpPr txBox="1"/>
              <p:nvPr/>
            </p:nvSpPr>
            <p:spPr>
              <a:xfrm>
                <a:off x="6573166" y="1931124"/>
                <a:ext cx="725350" cy="3540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701" i="1">
                              <a:latin typeface="Cambria Math" panose="02040503050406030204" pitchFamily="18" charset="0"/>
                            </a:rPr>
                          </m:ctrlPr>
                        </m:sSubPr>
                        <m:e>
                          <m:r>
                            <a:rPr lang="en-US" altLang="zh-CN" sz="1701" i="1">
                              <a:latin typeface="Cambria Math" panose="02040503050406030204" pitchFamily="18" charset="0"/>
                            </a:rPr>
                            <m:t>𝑃</m:t>
                          </m:r>
                        </m:e>
                        <m:sub>
                          <m:r>
                            <a:rPr lang="zh-CN" altLang="en-US" sz="1701" i="1">
                              <a:latin typeface="Cambria Math" panose="02040503050406030204" pitchFamily="18" charset="0"/>
                            </a:rPr>
                            <m:t>𝜃</m:t>
                          </m:r>
                        </m:sub>
                      </m:sSub>
                      <m:d>
                        <m:dPr>
                          <m:ctrlPr>
                            <a:rPr lang="en-US" altLang="zh-CN" sz="1701" i="1">
                              <a:latin typeface="Cambria Math" panose="02040503050406030204" pitchFamily="18" charset="0"/>
                            </a:rPr>
                          </m:ctrlPr>
                        </m:dPr>
                        <m:e>
                          <m:r>
                            <a:rPr lang="en-US" altLang="zh-CN" sz="1701" i="1">
                              <a:latin typeface="Cambria Math" panose="02040503050406030204" pitchFamily="18" charset="0"/>
                            </a:rPr>
                            <m:t>𝑥</m:t>
                          </m:r>
                        </m:e>
                      </m:d>
                    </m:oMath>
                  </m:oMathPara>
                </a14:m>
                <a:endParaRPr lang="zh-CN" altLang="en-US" sz="1728" dirty="0"/>
              </a:p>
            </p:txBody>
          </p:sp>
        </mc:Choice>
        <mc:Fallback xmlns="">
          <p:sp>
            <p:nvSpPr>
              <p:cNvPr id="7" name="文本框 6">
                <a:extLst>
                  <a:ext uri="{FF2B5EF4-FFF2-40B4-BE49-F238E27FC236}">
                    <a16:creationId xmlns:a16="http://schemas.microsoft.com/office/drawing/2014/main" id="{6DF4DD1D-9B6C-CD7F-4874-20E0A4A07F28}"/>
                  </a:ext>
                </a:extLst>
              </p:cNvPr>
              <p:cNvSpPr txBox="1">
                <a:spLocks noRot="1" noChangeAspect="1" noMove="1" noResize="1" noEditPoints="1" noAdjustHandles="1" noChangeArrowheads="1" noChangeShapeType="1" noTextEdit="1"/>
              </p:cNvSpPr>
              <p:nvPr/>
            </p:nvSpPr>
            <p:spPr>
              <a:xfrm>
                <a:off x="6573166" y="1931124"/>
                <a:ext cx="725350" cy="354071"/>
              </a:xfrm>
              <a:prstGeom prst="rect">
                <a:avLst/>
              </a:prstGeom>
              <a:blipFill>
                <a:blip r:embed="rId5"/>
                <a:stretch>
                  <a:fillRect/>
                </a:stretch>
              </a:blipFill>
            </p:spPr>
            <p:txBody>
              <a:bodyPr/>
              <a:lstStyle/>
              <a:p>
                <a:r>
                  <a:rPr lang="zh-CN" altLang="en-US">
                    <a:noFill/>
                  </a:rPr>
                  <a:t> </a:t>
                </a:r>
              </a:p>
            </p:txBody>
          </p:sp>
        </mc:Fallback>
      </mc:AlternateContent>
      <p:cxnSp>
        <p:nvCxnSpPr>
          <p:cNvPr id="9" name="直接箭头连接符 8">
            <a:extLst>
              <a:ext uri="{FF2B5EF4-FFF2-40B4-BE49-F238E27FC236}">
                <a16:creationId xmlns:a16="http://schemas.microsoft.com/office/drawing/2014/main" id="{99D615EA-6BFD-745B-107E-15CAE2D441E4}"/>
              </a:ext>
            </a:extLst>
          </p:cNvPr>
          <p:cNvCxnSpPr/>
          <p:nvPr/>
        </p:nvCxnSpPr>
        <p:spPr>
          <a:xfrm flipH="1">
            <a:off x="6020402" y="2105595"/>
            <a:ext cx="3826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CDFF981B-8B44-C280-D194-55859CEE3272}"/>
                  </a:ext>
                </a:extLst>
              </p:cNvPr>
              <p:cNvSpPr txBox="1"/>
              <p:nvPr/>
            </p:nvSpPr>
            <p:spPr>
              <a:xfrm>
                <a:off x="6195993" y="2559664"/>
                <a:ext cx="374718" cy="383054"/>
              </a:xfrm>
              <a:prstGeom prst="rect">
                <a:avLst/>
              </a:prstGeom>
            </p:spPr>
            <p:txBody>
              <a:bodyPr wrap="none" rtlCol="0">
                <a:spAutoFit/>
              </a:bodyPr>
              <a:lstStyle/>
              <a:p>
                <a:pPr defTabSz="863954"/>
                <a14:m>
                  <m:oMathPara xmlns:m="http://schemas.openxmlformats.org/officeDocument/2006/math">
                    <m:oMathParaPr>
                      <m:jc m:val="centerGroup"/>
                    </m:oMathParaPr>
                    <m:oMath xmlns:m="http://schemas.openxmlformats.org/officeDocument/2006/math">
                      <m:r>
                        <a:rPr lang="en-US" altLang="zh-CN" sz="1889" i="1" dirty="0">
                          <a:latin typeface="Cambria Math" panose="02040503050406030204" pitchFamily="18" charset="0"/>
                        </a:rPr>
                        <m:t>𝑥</m:t>
                      </m:r>
                    </m:oMath>
                  </m:oMathPara>
                </a14:m>
                <a:endParaRPr lang="zh-CN" altLang="en-US" sz="1889" dirty="0"/>
              </a:p>
            </p:txBody>
          </p:sp>
        </mc:Choice>
        <mc:Fallback xmlns="">
          <p:sp>
            <p:nvSpPr>
              <p:cNvPr id="14" name="文本框 13">
                <a:extLst>
                  <a:ext uri="{FF2B5EF4-FFF2-40B4-BE49-F238E27FC236}">
                    <a16:creationId xmlns:a16="http://schemas.microsoft.com/office/drawing/2014/main" id="{CDFF981B-8B44-C280-D194-55859CEE3272}"/>
                  </a:ext>
                </a:extLst>
              </p:cNvPr>
              <p:cNvSpPr txBox="1">
                <a:spLocks noRot="1" noChangeAspect="1" noMove="1" noResize="1" noEditPoints="1" noAdjustHandles="1" noChangeArrowheads="1" noChangeShapeType="1" noTextEdit="1"/>
              </p:cNvSpPr>
              <p:nvPr/>
            </p:nvSpPr>
            <p:spPr>
              <a:xfrm>
                <a:off x="6195993" y="2559664"/>
                <a:ext cx="374718" cy="383054"/>
              </a:xfrm>
              <a:prstGeom prst="rect">
                <a:avLst/>
              </a:prstGeom>
              <a:blipFill>
                <a:blip r:embed="rId6"/>
                <a:stretch>
                  <a:fillRect/>
                </a:stretch>
              </a:blipFill>
            </p:spPr>
            <p:txBody>
              <a:bodyPr/>
              <a:lstStyle/>
              <a:p>
                <a:r>
                  <a:rPr lang="zh-CN" altLang="en-US">
                    <a:noFill/>
                  </a:rPr>
                  <a:t> </a:t>
                </a:r>
              </a:p>
            </p:txBody>
          </p:sp>
        </mc:Fallback>
      </mc:AlternateContent>
      <p:cxnSp>
        <p:nvCxnSpPr>
          <p:cNvPr id="15" name="直接箭头连接符 14">
            <a:extLst>
              <a:ext uri="{FF2B5EF4-FFF2-40B4-BE49-F238E27FC236}">
                <a16:creationId xmlns:a16="http://schemas.microsoft.com/office/drawing/2014/main" id="{13306EA9-D397-E733-3C86-7CDB37609805}"/>
              </a:ext>
            </a:extLst>
          </p:cNvPr>
          <p:cNvCxnSpPr>
            <a:cxnSpLocks/>
          </p:cNvCxnSpPr>
          <p:nvPr/>
        </p:nvCxnSpPr>
        <p:spPr>
          <a:xfrm>
            <a:off x="5680238" y="2467019"/>
            <a:ext cx="531504" cy="2816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4E6E0B99-80EC-022B-8647-2F382213FDE3}"/>
              </a:ext>
            </a:extLst>
          </p:cNvPr>
          <p:cNvCxnSpPr>
            <a:cxnSpLocks/>
            <a:stCxn id="14" idx="3"/>
            <a:endCxn id="7" idx="2"/>
          </p:cNvCxnSpPr>
          <p:nvPr/>
        </p:nvCxnSpPr>
        <p:spPr>
          <a:xfrm flipV="1">
            <a:off x="6570711" y="2285195"/>
            <a:ext cx="365130" cy="4659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F794F4C6-DE5D-940D-5AFB-2893EBF7D76B}"/>
                  </a:ext>
                </a:extLst>
              </p:cNvPr>
              <p:cNvSpPr txBox="1"/>
              <p:nvPr/>
            </p:nvSpPr>
            <p:spPr>
              <a:xfrm>
                <a:off x="5030551" y="2516371"/>
                <a:ext cx="937952" cy="3540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701" i="1">
                          <a:latin typeface="Cambria Math" panose="02040503050406030204" pitchFamily="18" charset="0"/>
                        </a:rPr>
                        <m:t>𝑞</m:t>
                      </m:r>
                      <m:d>
                        <m:dPr>
                          <m:ctrlPr>
                            <a:rPr lang="en-US" altLang="zh-CN" sz="1701" i="1">
                              <a:latin typeface="Cambria Math" panose="02040503050406030204" pitchFamily="18" charset="0"/>
                            </a:rPr>
                          </m:ctrlPr>
                        </m:dPr>
                        <m:e>
                          <m:r>
                            <a:rPr lang="en-US" altLang="zh-CN" sz="1701" i="1">
                              <a:latin typeface="Cambria Math" panose="02040503050406030204" pitchFamily="18" charset="0"/>
                            </a:rPr>
                            <m:t>𝑧</m:t>
                          </m:r>
                        </m:e>
                        <m:e>
                          <m:r>
                            <a:rPr lang="en-US" altLang="zh-CN" sz="1701" i="1">
                              <a:latin typeface="Cambria Math" panose="02040503050406030204" pitchFamily="18" charset="0"/>
                            </a:rPr>
                            <m:t>𝑥</m:t>
                          </m:r>
                        </m:e>
                      </m:d>
                    </m:oMath>
                  </m:oMathPara>
                </a14:m>
                <a:endParaRPr lang="zh-CN" altLang="en-US" sz="1728" dirty="0"/>
              </a:p>
            </p:txBody>
          </p:sp>
        </mc:Choice>
        <mc:Fallback xmlns="">
          <p:sp>
            <p:nvSpPr>
              <p:cNvPr id="28" name="文本框 27">
                <a:extLst>
                  <a:ext uri="{FF2B5EF4-FFF2-40B4-BE49-F238E27FC236}">
                    <a16:creationId xmlns:a16="http://schemas.microsoft.com/office/drawing/2014/main" id="{F794F4C6-DE5D-940D-5AFB-2893EBF7D76B}"/>
                  </a:ext>
                </a:extLst>
              </p:cNvPr>
              <p:cNvSpPr txBox="1">
                <a:spLocks noRot="1" noChangeAspect="1" noMove="1" noResize="1" noEditPoints="1" noAdjustHandles="1" noChangeArrowheads="1" noChangeShapeType="1" noTextEdit="1"/>
              </p:cNvSpPr>
              <p:nvPr/>
            </p:nvSpPr>
            <p:spPr>
              <a:xfrm>
                <a:off x="5030551" y="2516371"/>
                <a:ext cx="937952" cy="354071"/>
              </a:xfrm>
              <a:prstGeom prst="rect">
                <a:avLst/>
              </a:prstGeom>
              <a:blipFill>
                <a:blip r:embed="rId7"/>
                <a:stretch>
                  <a:fillRect b="-34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09889375"/>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30895</TotalTime>
  <Words>4054</Words>
  <Application>Microsoft Office PowerPoint</Application>
  <PresentationFormat>自定义</PresentationFormat>
  <Paragraphs>398</Paragraphs>
  <Slides>38</Slides>
  <Notes>33</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38</vt:i4>
      </vt:variant>
    </vt:vector>
  </HeadingPairs>
  <TitlesOfParts>
    <vt:vector size="50" baseType="lpstr">
      <vt:lpstr>.HelveticaNeueDeskInterface-Regular</vt:lpstr>
      <vt:lpstr>-apple-system</vt:lpstr>
      <vt:lpstr>PingFang SC</vt:lpstr>
      <vt:lpstr>宋体</vt:lpstr>
      <vt:lpstr>微软雅黑</vt:lpstr>
      <vt:lpstr>Arial</vt:lpstr>
      <vt:lpstr>Calibri</vt:lpstr>
      <vt:lpstr>Calibri Light</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wir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 für Nachrichtentechnik</dc:title>
  <dc:creator>LY</dc:creator>
  <cp:lastModifiedBy>Lenovo</cp:lastModifiedBy>
  <cp:revision>2146</cp:revision>
  <cp:lastPrinted>2018-04-21T14:44:00Z</cp:lastPrinted>
  <dcterms:created xsi:type="dcterms:W3CDTF">2007-08-29T07:13:00Z</dcterms:created>
  <dcterms:modified xsi:type="dcterms:W3CDTF">2024-08-30T08:35:25Z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2052-11.1.0.10000</vt:lpwstr>
  </property>
</Properties>
</file>